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256" r:id="rId2"/>
    <p:sldId id="257" r:id="rId3"/>
    <p:sldId id="258" r:id="rId4"/>
    <p:sldId id="259" r:id="rId5"/>
    <p:sldId id="260" r:id="rId6"/>
    <p:sldId id="289" r:id="rId7"/>
    <p:sldId id="261" r:id="rId8"/>
    <p:sldId id="262" r:id="rId9"/>
    <p:sldId id="264" r:id="rId10"/>
    <p:sldId id="265" r:id="rId11"/>
    <p:sldId id="266" r:id="rId12"/>
    <p:sldId id="267" r:id="rId13"/>
    <p:sldId id="268" r:id="rId14"/>
    <p:sldId id="269" r:id="rId15"/>
    <p:sldId id="270" r:id="rId16"/>
    <p:sldId id="272" r:id="rId17"/>
    <p:sldId id="273" r:id="rId18"/>
    <p:sldId id="274" r:id="rId19"/>
    <p:sldId id="285" r:id="rId20"/>
    <p:sldId id="278" r:id="rId21"/>
    <p:sldId id="280" r:id="rId22"/>
    <p:sldId id="281" r:id="rId23"/>
    <p:sldId id="279" r:id="rId24"/>
    <p:sldId id="282" r:id="rId25"/>
    <p:sldId id="283" r:id="rId26"/>
    <p:sldId id="286" r:id="rId27"/>
    <p:sldId id="287" r:id="rId28"/>
    <p:sldId id="291" r:id="rId29"/>
    <p:sldId id="276" r:id="rId30"/>
    <p:sldId id="277" r:id="rId31"/>
    <p:sldId id="290" r:id="rId32"/>
    <p:sldId id="271" r:id="rId33"/>
    <p:sldId id="28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i van" initials="mv" lastIdx="1" clrIdx="0">
    <p:extLst>
      <p:ext uri="{19B8F6BF-5375-455C-9EA6-DF929625EA0E}">
        <p15:presenceInfo xmlns:p15="http://schemas.microsoft.com/office/powerpoint/2012/main" userId="mai v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1964" autoAdjust="0"/>
  </p:normalViewPr>
  <p:slideViewPr>
    <p:cSldViewPr snapToGrid="0">
      <p:cViewPr varScale="1">
        <p:scale>
          <a:sx n="75" d="100"/>
          <a:sy n="75" d="100"/>
        </p:scale>
        <p:origin x="54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BE3F7B-1A72-4799-911C-55FBDBB1366F}" type="datetimeFigureOut">
              <a:rPr lang="en-US" smtClean="0"/>
              <a:t>1/12/2018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5FC84E1-C8E2-42AF-995B-D1B72F18BE75}" type="slidenum">
              <a:rPr lang="en-US" smtClean="0"/>
              <a:t>‹#›</a:t>
            </a:fld>
            <a:endParaRPr lang="en-US"/>
          </a:p>
        </p:txBody>
      </p:sp>
    </p:spTree>
    <p:extLst>
      <p:ext uri="{BB962C8B-B14F-4D97-AF65-F5344CB8AC3E}">
        <p14:creationId xmlns:p14="http://schemas.microsoft.com/office/powerpoint/2010/main" val="361344114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534B79-9A0A-41D0-88E5-E56474EA72D9}" type="datetimeFigureOut">
              <a:rPr lang="en-US" smtClean="0"/>
              <a:t>1/12/2018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A88665-B34D-4171-99BA-7B0B4FE53E00}" type="slidenum">
              <a:rPr lang="en-US" smtClean="0"/>
              <a:t>‹#›</a:t>
            </a:fld>
            <a:endParaRPr lang="en-US"/>
          </a:p>
        </p:txBody>
      </p:sp>
    </p:spTree>
    <p:extLst>
      <p:ext uri="{BB962C8B-B14F-4D97-AF65-F5344CB8AC3E}">
        <p14:creationId xmlns:p14="http://schemas.microsoft.com/office/powerpoint/2010/main" val="254097226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[1] I. Paraschivoiu, Wind Turbine Design with </a:t>
            </a:r>
            <a:r>
              <a:rPr lang="en-US" sz="1200" kern="1200" dirty="0" err="1" smtClean="0">
                <a:solidFill>
                  <a:schemeClr val="tx1"/>
                </a:solidFill>
                <a:effectLst/>
                <a:latin typeface="+mn-lt"/>
                <a:ea typeface="+mn-ea"/>
                <a:cs typeface="+mn-cs"/>
              </a:rPr>
              <a:t>empasis</a:t>
            </a:r>
            <a:r>
              <a:rPr lang="en-US" sz="1200" kern="1200" dirty="0" smtClean="0">
                <a:solidFill>
                  <a:schemeClr val="tx1"/>
                </a:solidFill>
                <a:effectLst/>
                <a:latin typeface="+mn-lt"/>
                <a:ea typeface="+mn-ea"/>
                <a:cs typeface="+mn-cs"/>
              </a:rPr>
              <a:t> on Darrieus Concept. Polytechnic International Press, 2002.</a:t>
            </a:r>
            <a:endParaRPr lang="en-US" dirty="0"/>
          </a:p>
        </p:txBody>
      </p:sp>
      <p:sp>
        <p:nvSpPr>
          <p:cNvPr id="4" name="Slide Number Placeholder 3"/>
          <p:cNvSpPr>
            <a:spLocks noGrp="1"/>
          </p:cNvSpPr>
          <p:nvPr>
            <p:ph type="sldNum" sz="quarter" idx="10"/>
          </p:nvPr>
        </p:nvSpPr>
        <p:spPr/>
        <p:txBody>
          <a:bodyPr/>
          <a:lstStyle/>
          <a:p>
            <a:fld id="{F8A88665-B34D-4171-99BA-7B0B4FE53E00}" type="slidenum">
              <a:rPr lang="en-US" smtClean="0"/>
              <a:t>5</a:t>
            </a:fld>
            <a:endParaRPr lang="en-US"/>
          </a:p>
        </p:txBody>
      </p:sp>
    </p:spTree>
    <p:extLst>
      <p:ext uri="{BB962C8B-B14F-4D97-AF65-F5344CB8AC3E}">
        <p14:creationId xmlns:p14="http://schemas.microsoft.com/office/powerpoint/2010/main" val="1365769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ea typeface="MS Mincho"/>
              </a:rPr>
              <a:t>With this turbine, after integrating AR effect, DMST give the best agreement with experimental data. Although MST over predict the data, it also has the similar trend with experimental data and DMST</a:t>
            </a:r>
            <a:endParaRPr lang="en-US" dirty="0" smtClean="0"/>
          </a:p>
          <a:p>
            <a:endParaRPr lang="en-US" dirty="0"/>
          </a:p>
        </p:txBody>
      </p:sp>
      <p:sp>
        <p:nvSpPr>
          <p:cNvPr id="4" name="Slide Number Placeholder 3"/>
          <p:cNvSpPr>
            <a:spLocks noGrp="1"/>
          </p:cNvSpPr>
          <p:nvPr>
            <p:ph type="sldNum" sz="quarter" idx="10"/>
          </p:nvPr>
        </p:nvSpPr>
        <p:spPr/>
        <p:txBody>
          <a:bodyPr/>
          <a:lstStyle/>
          <a:p>
            <a:fld id="{F8A88665-B34D-4171-99BA-7B0B4FE53E00}" type="slidenum">
              <a:rPr lang="en-US" smtClean="0"/>
              <a:t>18</a:t>
            </a:fld>
            <a:endParaRPr lang="en-US"/>
          </a:p>
        </p:txBody>
      </p:sp>
    </p:spTree>
    <p:extLst>
      <p:ext uri="{BB962C8B-B14F-4D97-AF65-F5344CB8AC3E}">
        <p14:creationId xmlns:p14="http://schemas.microsoft.com/office/powerpoint/2010/main" val="4209430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For this operating regime, we will run the script for a range of TSR by varying blade chord as well as shifting up TSR of each running solidity go get one power curves. As a result, we will produce a number of power curves</a:t>
            </a:r>
            <a:endParaRPr lang="en-US" dirty="0"/>
          </a:p>
        </p:txBody>
      </p:sp>
      <p:sp>
        <p:nvSpPr>
          <p:cNvPr id="4" name="Slide Number Placeholder 3"/>
          <p:cNvSpPr>
            <a:spLocks noGrp="1"/>
          </p:cNvSpPr>
          <p:nvPr>
            <p:ph type="sldNum" sz="quarter" idx="10"/>
          </p:nvPr>
        </p:nvSpPr>
        <p:spPr/>
        <p:txBody>
          <a:bodyPr/>
          <a:lstStyle/>
          <a:p>
            <a:fld id="{F8A88665-B34D-4171-99BA-7B0B4FE53E00}" type="slidenum">
              <a:rPr lang="en-US" smtClean="0"/>
              <a:t>20</a:t>
            </a:fld>
            <a:endParaRPr lang="en-US"/>
          </a:p>
        </p:txBody>
      </p:sp>
    </p:spTree>
    <p:extLst>
      <p:ext uri="{BB962C8B-B14F-4D97-AF65-F5344CB8AC3E}">
        <p14:creationId xmlns:p14="http://schemas.microsoft.com/office/powerpoint/2010/main" val="18898059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a:t>
            </a:r>
            <a:r>
              <a:rPr lang="en-US" sz="1200" kern="1200" dirty="0" smtClean="0">
                <a:solidFill>
                  <a:schemeClr val="tx1"/>
                </a:solidFill>
                <a:effectLst/>
                <a:latin typeface="+mn-lt"/>
                <a:ea typeface="+mn-ea"/>
                <a:cs typeface="+mn-cs"/>
              </a:rPr>
              <a:t> A. Rezaeiha, I. </a:t>
            </a:r>
            <a:r>
              <a:rPr lang="en-US" sz="1200" kern="1200" dirty="0" err="1" smtClean="0">
                <a:solidFill>
                  <a:schemeClr val="tx1"/>
                </a:solidFill>
                <a:effectLst/>
                <a:latin typeface="+mn-lt"/>
                <a:ea typeface="+mn-ea"/>
                <a:cs typeface="+mn-cs"/>
              </a:rPr>
              <a:t>Kalkman</a:t>
            </a:r>
            <a:r>
              <a:rPr lang="en-US" sz="1200" kern="1200" dirty="0" smtClean="0">
                <a:solidFill>
                  <a:schemeClr val="tx1"/>
                </a:solidFill>
                <a:effectLst/>
                <a:latin typeface="+mn-lt"/>
                <a:ea typeface="+mn-ea"/>
                <a:cs typeface="+mn-cs"/>
              </a:rPr>
              <a:t>, and B. </a:t>
            </a:r>
            <a:r>
              <a:rPr lang="en-US" sz="1200" kern="1200" dirty="0" err="1" smtClean="0">
                <a:solidFill>
                  <a:schemeClr val="tx1"/>
                </a:solidFill>
                <a:effectLst/>
                <a:latin typeface="+mn-lt"/>
                <a:ea typeface="+mn-ea"/>
                <a:cs typeface="+mn-cs"/>
              </a:rPr>
              <a:t>Blocken</a:t>
            </a:r>
            <a:r>
              <a:rPr lang="en-US" sz="1200" kern="1200" dirty="0" smtClean="0">
                <a:solidFill>
                  <a:schemeClr val="tx1"/>
                </a:solidFill>
                <a:effectLst/>
                <a:latin typeface="+mn-lt"/>
                <a:ea typeface="+mn-ea"/>
                <a:cs typeface="+mn-cs"/>
              </a:rPr>
              <a:t>, “Effect of pitch angle on power performance and aerodynamics of a vertical axis wind turbine,” Appl. Energy, vol. 197, pp. 132–150, Jul. 2017.</a:t>
            </a:r>
            <a:endParaRPr lang="en-US" dirty="0"/>
          </a:p>
        </p:txBody>
      </p:sp>
      <p:sp>
        <p:nvSpPr>
          <p:cNvPr id="4" name="Slide Number Placeholder 3"/>
          <p:cNvSpPr>
            <a:spLocks noGrp="1"/>
          </p:cNvSpPr>
          <p:nvPr>
            <p:ph type="sldNum" sz="quarter" idx="10"/>
          </p:nvPr>
        </p:nvSpPr>
        <p:spPr/>
        <p:txBody>
          <a:bodyPr/>
          <a:lstStyle/>
          <a:p>
            <a:fld id="{F8A88665-B34D-4171-99BA-7B0B4FE53E00}" type="slidenum">
              <a:rPr lang="en-US" smtClean="0"/>
              <a:t>24</a:t>
            </a:fld>
            <a:endParaRPr lang="en-US"/>
          </a:p>
        </p:txBody>
      </p:sp>
    </p:spTree>
    <p:extLst>
      <p:ext uri="{BB962C8B-B14F-4D97-AF65-F5344CB8AC3E}">
        <p14:creationId xmlns:p14="http://schemas.microsoft.com/office/powerpoint/2010/main" val="2105473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For the sake of simplicity, airfoil characteristic as well as Reynolds number is left out.</a:t>
            </a:r>
            <a:endParaRPr lang="en-US" dirty="0"/>
          </a:p>
        </p:txBody>
      </p:sp>
      <p:sp>
        <p:nvSpPr>
          <p:cNvPr id="4" name="Slide Number Placeholder 3"/>
          <p:cNvSpPr>
            <a:spLocks noGrp="1"/>
          </p:cNvSpPr>
          <p:nvPr>
            <p:ph type="sldNum" sz="quarter" idx="10"/>
          </p:nvPr>
        </p:nvSpPr>
        <p:spPr/>
        <p:txBody>
          <a:bodyPr/>
          <a:lstStyle/>
          <a:p>
            <a:fld id="{F8A88665-B34D-4171-99BA-7B0B4FE53E00}" type="slidenum">
              <a:rPr lang="en-US" smtClean="0"/>
              <a:t>29</a:t>
            </a:fld>
            <a:endParaRPr lang="en-US"/>
          </a:p>
        </p:txBody>
      </p:sp>
    </p:spTree>
    <p:extLst>
      <p:ext uri="{BB962C8B-B14F-4D97-AF65-F5344CB8AC3E}">
        <p14:creationId xmlns:p14="http://schemas.microsoft.com/office/powerpoint/2010/main" val="13565306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 </a:t>
            </a:r>
            <a:r>
              <a:rPr lang="en-US" sz="1200" kern="1200" dirty="0" smtClean="0">
                <a:solidFill>
                  <a:schemeClr val="tx1"/>
                </a:solidFill>
                <a:effectLst/>
                <a:latin typeface="+mn-lt"/>
                <a:ea typeface="+mn-ea"/>
                <a:cs typeface="+mn-cs"/>
              </a:rPr>
              <a:t>M. A. </a:t>
            </a:r>
            <a:r>
              <a:rPr lang="en-US" sz="1200" kern="1200" dirty="0" err="1" smtClean="0">
                <a:solidFill>
                  <a:schemeClr val="tx1"/>
                </a:solidFill>
                <a:effectLst/>
                <a:latin typeface="+mn-lt"/>
                <a:ea typeface="+mn-ea"/>
                <a:cs typeface="+mn-cs"/>
              </a:rPr>
              <a:t>Biadgo</a:t>
            </a:r>
            <a:r>
              <a:rPr lang="en-US" sz="1200" kern="1200" dirty="0" smtClean="0">
                <a:solidFill>
                  <a:schemeClr val="tx1"/>
                </a:solidFill>
                <a:effectLst/>
                <a:latin typeface="+mn-lt"/>
                <a:ea typeface="+mn-ea"/>
                <a:cs typeface="+mn-cs"/>
              </a:rPr>
              <a:t>, A. </a:t>
            </a:r>
            <a:r>
              <a:rPr lang="en-US" sz="1200" kern="1200" dirty="0" err="1" smtClean="0">
                <a:solidFill>
                  <a:schemeClr val="tx1"/>
                </a:solidFill>
                <a:effectLst/>
                <a:latin typeface="+mn-lt"/>
                <a:ea typeface="+mn-ea"/>
                <a:cs typeface="+mn-cs"/>
              </a:rPr>
              <a:t>Simonović</a:t>
            </a:r>
            <a:r>
              <a:rPr lang="en-US" sz="1200" kern="1200" dirty="0" smtClean="0">
                <a:solidFill>
                  <a:schemeClr val="tx1"/>
                </a:solidFill>
                <a:effectLst/>
                <a:latin typeface="+mn-lt"/>
                <a:ea typeface="+mn-ea"/>
                <a:cs typeface="+mn-cs"/>
              </a:rPr>
              <a:t>, D. </a:t>
            </a:r>
            <a:r>
              <a:rPr lang="en-US" sz="1200" kern="1200" dirty="0" err="1" smtClean="0">
                <a:solidFill>
                  <a:schemeClr val="tx1"/>
                </a:solidFill>
                <a:effectLst/>
                <a:latin typeface="+mn-lt"/>
                <a:ea typeface="+mn-ea"/>
                <a:cs typeface="+mn-cs"/>
              </a:rPr>
              <a:t>Komarov</a:t>
            </a:r>
            <a:r>
              <a:rPr lang="en-US" sz="1200" kern="1200" dirty="0" smtClean="0">
                <a:solidFill>
                  <a:schemeClr val="tx1"/>
                </a:solidFill>
                <a:effectLst/>
                <a:latin typeface="+mn-lt"/>
                <a:ea typeface="+mn-ea"/>
                <a:cs typeface="+mn-cs"/>
              </a:rPr>
              <a:t>, and S. </a:t>
            </a:r>
            <a:r>
              <a:rPr lang="en-US" sz="1200" kern="1200" dirty="0" err="1" smtClean="0">
                <a:solidFill>
                  <a:schemeClr val="tx1"/>
                </a:solidFill>
                <a:effectLst/>
                <a:latin typeface="+mn-lt"/>
                <a:ea typeface="+mn-ea"/>
                <a:cs typeface="+mn-cs"/>
              </a:rPr>
              <a:t>Stupar</a:t>
            </a:r>
            <a:r>
              <a:rPr lang="en-US" sz="1200" kern="1200" dirty="0" smtClean="0">
                <a:solidFill>
                  <a:schemeClr val="tx1"/>
                </a:solidFill>
                <a:effectLst/>
                <a:latin typeface="+mn-lt"/>
                <a:ea typeface="+mn-ea"/>
                <a:cs typeface="+mn-cs"/>
              </a:rPr>
              <a:t>, “Numerical and analytical investigation of vertical axis wind turbine,” FME Trans., vol. 41, no. 1, pp. 49–58.</a:t>
            </a:r>
            <a:endParaRPr lang="en-US" dirty="0"/>
          </a:p>
        </p:txBody>
      </p:sp>
      <p:sp>
        <p:nvSpPr>
          <p:cNvPr id="4" name="Slide Number Placeholder 3"/>
          <p:cNvSpPr>
            <a:spLocks noGrp="1"/>
          </p:cNvSpPr>
          <p:nvPr>
            <p:ph type="sldNum" sz="quarter" idx="10"/>
          </p:nvPr>
        </p:nvSpPr>
        <p:spPr/>
        <p:txBody>
          <a:bodyPr/>
          <a:lstStyle/>
          <a:p>
            <a:fld id="{F8A88665-B34D-4171-99BA-7B0B4FE53E00}" type="slidenum">
              <a:rPr lang="en-US" smtClean="0"/>
              <a:t>32</a:t>
            </a:fld>
            <a:endParaRPr lang="en-US"/>
          </a:p>
        </p:txBody>
      </p:sp>
    </p:spTree>
    <p:extLst>
      <p:ext uri="{BB962C8B-B14F-4D97-AF65-F5344CB8AC3E}">
        <p14:creationId xmlns:p14="http://schemas.microsoft.com/office/powerpoint/2010/main" val="2321186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[1] I. Paraschivoiu, Wind Turbine Design with </a:t>
            </a:r>
            <a:r>
              <a:rPr lang="en-US" sz="1200" kern="1200" dirty="0" err="1" smtClean="0">
                <a:solidFill>
                  <a:schemeClr val="tx1"/>
                </a:solidFill>
                <a:effectLst/>
                <a:latin typeface="+mn-lt"/>
                <a:ea typeface="+mn-ea"/>
                <a:cs typeface="+mn-cs"/>
              </a:rPr>
              <a:t>empasis</a:t>
            </a:r>
            <a:r>
              <a:rPr lang="en-US" sz="1200" kern="1200" dirty="0" smtClean="0">
                <a:solidFill>
                  <a:schemeClr val="tx1"/>
                </a:solidFill>
                <a:effectLst/>
                <a:latin typeface="+mn-lt"/>
                <a:ea typeface="+mn-ea"/>
                <a:cs typeface="+mn-cs"/>
              </a:rPr>
              <a:t> on Darrieus Concept. Polytechnic International Press, 2002.</a:t>
            </a:r>
            <a:endParaRPr lang="en-US" dirty="0"/>
          </a:p>
        </p:txBody>
      </p:sp>
      <p:sp>
        <p:nvSpPr>
          <p:cNvPr id="4" name="Slide Number Placeholder 3"/>
          <p:cNvSpPr>
            <a:spLocks noGrp="1"/>
          </p:cNvSpPr>
          <p:nvPr>
            <p:ph type="sldNum" sz="quarter" idx="10"/>
          </p:nvPr>
        </p:nvSpPr>
        <p:spPr/>
        <p:txBody>
          <a:bodyPr/>
          <a:lstStyle/>
          <a:p>
            <a:fld id="{F8A88665-B34D-4171-99BA-7B0B4FE53E00}" type="slidenum">
              <a:rPr lang="en-US" smtClean="0"/>
              <a:t>6</a:t>
            </a:fld>
            <a:endParaRPr lang="en-US"/>
          </a:p>
        </p:txBody>
      </p:sp>
    </p:spTree>
    <p:extLst>
      <p:ext uri="{BB962C8B-B14F-4D97-AF65-F5344CB8AC3E}">
        <p14:creationId xmlns:p14="http://schemas.microsoft.com/office/powerpoint/2010/main" val="3427876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[1] I. Paraschivoiu, Wind Turbine Design with </a:t>
            </a:r>
            <a:r>
              <a:rPr lang="en-US" sz="1200" kern="1200" dirty="0" err="1" smtClean="0">
                <a:solidFill>
                  <a:schemeClr val="tx1"/>
                </a:solidFill>
                <a:effectLst/>
                <a:latin typeface="+mn-lt"/>
                <a:ea typeface="+mn-ea"/>
                <a:cs typeface="+mn-cs"/>
              </a:rPr>
              <a:t>empasis</a:t>
            </a:r>
            <a:r>
              <a:rPr lang="en-US" sz="1200" kern="1200" dirty="0" smtClean="0">
                <a:solidFill>
                  <a:schemeClr val="tx1"/>
                </a:solidFill>
                <a:effectLst/>
                <a:latin typeface="+mn-lt"/>
                <a:ea typeface="+mn-ea"/>
                <a:cs typeface="+mn-cs"/>
              </a:rPr>
              <a:t> on Darrieus Concept. Polytechnic International Press, 2002.</a:t>
            </a:r>
            <a:endParaRPr lang="en-US" dirty="0" smtClean="0"/>
          </a:p>
          <a:p>
            <a:endParaRPr lang="en-US" dirty="0"/>
          </a:p>
        </p:txBody>
      </p:sp>
      <p:sp>
        <p:nvSpPr>
          <p:cNvPr id="4" name="Slide Number Placeholder 3"/>
          <p:cNvSpPr>
            <a:spLocks noGrp="1"/>
          </p:cNvSpPr>
          <p:nvPr>
            <p:ph type="sldNum" sz="quarter" idx="10"/>
          </p:nvPr>
        </p:nvSpPr>
        <p:spPr/>
        <p:txBody>
          <a:bodyPr/>
          <a:lstStyle/>
          <a:p>
            <a:fld id="{F8A88665-B34D-4171-99BA-7B0B4FE53E00}" type="slidenum">
              <a:rPr lang="en-US" smtClean="0"/>
              <a:t>7</a:t>
            </a:fld>
            <a:endParaRPr lang="en-US"/>
          </a:p>
        </p:txBody>
      </p:sp>
    </p:spTree>
    <p:extLst>
      <p:ext uri="{BB962C8B-B14F-4D97-AF65-F5344CB8AC3E}">
        <p14:creationId xmlns:p14="http://schemas.microsoft.com/office/powerpoint/2010/main" val="1129578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a:t>
            </a:r>
            <a:r>
              <a:rPr lang="en-US" sz="1200" kern="1200" dirty="0" smtClean="0">
                <a:solidFill>
                  <a:schemeClr val="tx1"/>
                </a:solidFill>
                <a:effectLst/>
                <a:latin typeface="+mn-lt"/>
                <a:ea typeface="+mn-ea"/>
                <a:cs typeface="+mn-cs"/>
              </a:rPr>
              <a:t> M. A. </a:t>
            </a:r>
            <a:r>
              <a:rPr lang="en-US" sz="1200" kern="1200" dirty="0" err="1" smtClean="0">
                <a:solidFill>
                  <a:schemeClr val="tx1"/>
                </a:solidFill>
                <a:effectLst/>
                <a:latin typeface="+mn-lt"/>
                <a:ea typeface="+mn-ea"/>
                <a:cs typeface="+mn-cs"/>
              </a:rPr>
              <a:t>Biadgo</a:t>
            </a:r>
            <a:r>
              <a:rPr lang="en-US" sz="1200" kern="1200" dirty="0" smtClean="0">
                <a:solidFill>
                  <a:schemeClr val="tx1"/>
                </a:solidFill>
                <a:effectLst/>
                <a:latin typeface="+mn-lt"/>
                <a:ea typeface="+mn-ea"/>
                <a:cs typeface="+mn-cs"/>
              </a:rPr>
              <a:t>, A. </a:t>
            </a:r>
            <a:r>
              <a:rPr lang="en-US" sz="1200" kern="1200" dirty="0" err="1" smtClean="0">
                <a:solidFill>
                  <a:schemeClr val="tx1"/>
                </a:solidFill>
                <a:effectLst/>
                <a:latin typeface="+mn-lt"/>
                <a:ea typeface="+mn-ea"/>
                <a:cs typeface="+mn-cs"/>
              </a:rPr>
              <a:t>Simonović</a:t>
            </a:r>
            <a:r>
              <a:rPr lang="en-US" sz="1200" kern="1200" dirty="0" smtClean="0">
                <a:solidFill>
                  <a:schemeClr val="tx1"/>
                </a:solidFill>
                <a:effectLst/>
                <a:latin typeface="+mn-lt"/>
                <a:ea typeface="+mn-ea"/>
                <a:cs typeface="+mn-cs"/>
              </a:rPr>
              <a:t>, D. </a:t>
            </a:r>
            <a:r>
              <a:rPr lang="en-US" sz="1200" kern="1200" dirty="0" err="1" smtClean="0">
                <a:solidFill>
                  <a:schemeClr val="tx1"/>
                </a:solidFill>
                <a:effectLst/>
                <a:latin typeface="+mn-lt"/>
                <a:ea typeface="+mn-ea"/>
                <a:cs typeface="+mn-cs"/>
              </a:rPr>
              <a:t>Komarov</a:t>
            </a:r>
            <a:r>
              <a:rPr lang="en-US" sz="1200" kern="1200" dirty="0" smtClean="0">
                <a:solidFill>
                  <a:schemeClr val="tx1"/>
                </a:solidFill>
                <a:effectLst/>
                <a:latin typeface="+mn-lt"/>
                <a:ea typeface="+mn-ea"/>
                <a:cs typeface="+mn-cs"/>
              </a:rPr>
              <a:t>, and S. </a:t>
            </a:r>
            <a:r>
              <a:rPr lang="en-US" sz="1200" kern="1200" dirty="0" err="1" smtClean="0">
                <a:solidFill>
                  <a:schemeClr val="tx1"/>
                </a:solidFill>
                <a:effectLst/>
                <a:latin typeface="+mn-lt"/>
                <a:ea typeface="+mn-ea"/>
                <a:cs typeface="+mn-cs"/>
              </a:rPr>
              <a:t>Stupar</a:t>
            </a:r>
            <a:r>
              <a:rPr lang="en-US" sz="1200" kern="1200" dirty="0" smtClean="0">
                <a:solidFill>
                  <a:schemeClr val="tx1"/>
                </a:solidFill>
                <a:effectLst/>
                <a:latin typeface="+mn-lt"/>
                <a:ea typeface="+mn-ea"/>
                <a:cs typeface="+mn-cs"/>
              </a:rPr>
              <a:t>, “Numerical and analytical investigation of vertical axis wind turbine,” FME Trans., vol. 41, no. 1, pp. 49–58</a:t>
            </a:r>
            <a:endParaRPr lang="en-US" dirty="0"/>
          </a:p>
        </p:txBody>
      </p:sp>
      <p:sp>
        <p:nvSpPr>
          <p:cNvPr id="4" name="Slide Number Placeholder 3"/>
          <p:cNvSpPr>
            <a:spLocks noGrp="1"/>
          </p:cNvSpPr>
          <p:nvPr>
            <p:ph type="sldNum" sz="quarter" idx="10"/>
          </p:nvPr>
        </p:nvSpPr>
        <p:spPr/>
        <p:txBody>
          <a:bodyPr/>
          <a:lstStyle/>
          <a:p>
            <a:fld id="{F8A88665-B34D-4171-99BA-7B0B4FE53E00}" type="slidenum">
              <a:rPr lang="en-US" smtClean="0"/>
              <a:t>8</a:t>
            </a:fld>
            <a:endParaRPr lang="en-US"/>
          </a:p>
        </p:txBody>
      </p:sp>
    </p:spTree>
    <p:extLst>
      <p:ext uri="{BB962C8B-B14F-4D97-AF65-F5344CB8AC3E}">
        <p14:creationId xmlns:p14="http://schemas.microsoft.com/office/powerpoint/2010/main" val="2341846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a:t>
            </a:r>
            <a:r>
              <a:rPr lang="en-US" sz="1200" kern="1200" dirty="0" smtClean="0">
                <a:solidFill>
                  <a:schemeClr val="tx1"/>
                </a:solidFill>
                <a:effectLst/>
                <a:latin typeface="+mn-lt"/>
                <a:ea typeface="+mn-ea"/>
                <a:cs typeface="+mn-cs"/>
              </a:rPr>
              <a:t> J. F. </a:t>
            </a:r>
            <a:r>
              <a:rPr lang="en-US" sz="1200" kern="1200" dirty="0" err="1" smtClean="0">
                <a:solidFill>
                  <a:schemeClr val="tx1"/>
                </a:solidFill>
                <a:effectLst/>
                <a:latin typeface="+mn-lt"/>
                <a:ea typeface="+mn-ea"/>
                <a:cs typeface="+mn-cs"/>
              </a:rPr>
              <a:t>Manwell</a:t>
            </a:r>
            <a:r>
              <a:rPr lang="en-US" sz="1200" kern="1200" dirty="0" smtClean="0">
                <a:solidFill>
                  <a:schemeClr val="tx1"/>
                </a:solidFill>
                <a:effectLst/>
                <a:latin typeface="+mn-lt"/>
                <a:ea typeface="+mn-ea"/>
                <a:cs typeface="+mn-cs"/>
              </a:rPr>
              <a:t>, J. G. McGowan, and A. L. Rogers, Wind Energy Explained. 2009.</a:t>
            </a:r>
            <a:endParaRPr lang="en-US" dirty="0"/>
          </a:p>
        </p:txBody>
      </p:sp>
      <p:sp>
        <p:nvSpPr>
          <p:cNvPr id="4" name="Slide Number Placeholder 3"/>
          <p:cNvSpPr>
            <a:spLocks noGrp="1"/>
          </p:cNvSpPr>
          <p:nvPr>
            <p:ph type="sldNum" sz="quarter" idx="10"/>
          </p:nvPr>
        </p:nvSpPr>
        <p:spPr/>
        <p:txBody>
          <a:bodyPr/>
          <a:lstStyle/>
          <a:p>
            <a:fld id="{F8A88665-B34D-4171-99BA-7B0B4FE53E00}" type="slidenum">
              <a:rPr lang="en-US" smtClean="0"/>
              <a:t>9</a:t>
            </a:fld>
            <a:endParaRPr lang="en-US"/>
          </a:p>
        </p:txBody>
      </p:sp>
    </p:spTree>
    <p:extLst>
      <p:ext uri="{BB962C8B-B14F-4D97-AF65-F5344CB8AC3E}">
        <p14:creationId xmlns:p14="http://schemas.microsoft.com/office/powerpoint/2010/main" val="4158400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[4]E. </a:t>
            </a:r>
            <a:r>
              <a:rPr lang="en-US" sz="1200" kern="1200" dirty="0" err="1" smtClean="0">
                <a:solidFill>
                  <a:schemeClr val="tx1"/>
                </a:solidFill>
                <a:effectLst/>
                <a:latin typeface="+mn-lt"/>
                <a:ea typeface="+mn-ea"/>
                <a:cs typeface="+mn-cs"/>
              </a:rPr>
              <a:t>Dyachuk</a:t>
            </a:r>
            <a:r>
              <a:rPr lang="en-US" sz="1200" kern="1200" dirty="0" smtClean="0">
                <a:solidFill>
                  <a:schemeClr val="tx1"/>
                </a:solidFill>
                <a:effectLst/>
                <a:latin typeface="+mn-lt"/>
                <a:ea typeface="+mn-ea"/>
                <a:cs typeface="+mn-cs"/>
              </a:rPr>
              <a:t>, “Aerodynamics of Vertical Axis Wind Turbines - Development of Simulation Tools and Experiments,” </a:t>
            </a:r>
            <a:r>
              <a:rPr lang="en-US" sz="1200" kern="1200" dirty="0" err="1" smtClean="0">
                <a:solidFill>
                  <a:schemeClr val="tx1"/>
                </a:solidFill>
                <a:effectLst/>
                <a:latin typeface="+mn-lt"/>
                <a:ea typeface="+mn-ea"/>
                <a:cs typeface="+mn-cs"/>
              </a:rPr>
              <a:t>Acta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Universitatis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Upsaliensis</a:t>
            </a:r>
            <a:r>
              <a:rPr lang="en-US" sz="1200" kern="1200" dirty="0" smtClean="0">
                <a:solidFill>
                  <a:schemeClr val="tx1"/>
                </a:solidFill>
                <a:effectLst/>
                <a:latin typeface="+mn-lt"/>
                <a:ea typeface="+mn-ea"/>
                <a:cs typeface="+mn-cs"/>
              </a:rPr>
              <a:t>, 2015.</a:t>
            </a:r>
            <a:endParaRPr lang="en-US" dirty="0"/>
          </a:p>
        </p:txBody>
      </p:sp>
      <p:sp>
        <p:nvSpPr>
          <p:cNvPr id="4" name="Slide Number Placeholder 3"/>
          <p:cNvSpPr>
            <a:spLocks noGrp="1"/>
          </p:cNvSpPr>
          <p:nvPr>
            <p:ph type="sldNum" sz="quarter" idx="10"/>
          </p:nvPr>
        </p:nvSpPr>
        <p:spPr/>
        <p:txBody>
          <a:bodyPr/>
          <a:lstStyle/>
          <a:p>
            <a:fld id="{F8A88665-B34D-4171-99BA-7B0B4FE53E00}" type="slidenum">
              <a:rPr lang="en-US" smtClean="0"/>
              <a:t>13</a:t>
            </a:fld>
            <a:endParaRPr lang="en-US"/>
          </a:p>
        </p:txBody>
      </p:sp>
    </p:spTree>
    <p:extLst>
      <p:ext uri="{BB962C8B-B14F-4D97-AF65-F5344CB8AC3E}">
        <p14:creationId xmlns:p14="http://schemas.microsoft.com/office/powerpoint/2010/main" val="1371814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 </a:t>
            </a:r>
            <a:r>
              <a:rPr lang="en-US" sz="1200" kern="1200" dirty="0" smtClean="0">
                <a:solidFill>
                  <a:schemeClr val="tx1"/>
                </a:solidFill>
                <a:effectLst/>
                <a:latin typeface="+mn-lt"/>
                <a:ea typeface="+mn-ea"/>
                <a:cs typeface="+mn-cs"/>
              </a:rPr>
              <a:t>L. H. Trong, “Development Of A Program For Designing Vertical Axis Wind Turbines,” Vietnam National University Ho Chi Minh City University Of Technology, 2016.</a:t>
            </a:r>
            <a:endParaRPr lang="en-US" dirty="0"/>
          </a:p>
        </p:txBody>
      </p:sp>
      <p:sp>
        <p:nvSpPr>
          <p:cNvPr id="4" name="Slide Number Placeholder 3"/>
          <p:cNvSpPr>
            <a:spLocks noGrp="1"/>
          </p:cNvSpPr>
          <p:nvPr>
            <p:ph type="sldNum" sz="quarter" idx="10"/>
          </p:nvPr>
        </p:nvSpPr>
        <p:spPr/>
        <p:txBody>
          <a:bodyPr/>
          <a:lstStyle/>
          <a:p>
            <a:fld id="{F8A88665-B34D-4171-99BA-7B0B4FE53E00}" type="slidenum">
              <a:rPr lang="en-US" smtClean="0"/>
              <a:t>15</a:t>
            </a:fld>
            <a:endParaRPr lang="en-US"/>
          </a:p>
        </p:txBody>
      </p:sp>
    </p:spTree>
    <p:extLst>
      <p:ext uri="{BB962C8B-B14F-4D97-AF65-F5344CB8AC3E}">
        <p14:creationId xmlns:p14="http://schemas.microsoft.com/office/powerpoint/2010/main" val="223200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 </a:t>
            </a:r>
            <a:r>
              <a:rPr lang="en-US" sz="1200" kern="1200" dirty="0" smtClean="0">
                <a:solidFill>
                  <a:schemeClr val="tx1"/>
                </a:solidFill>
                <a:effectLst/>
                <a:latin typeface="+mn-lt"/>
                <a:ea typeface="+mn-ea"/>
                <a:cs typeface="+mn-cs"/>
              </a:rPr>
              <a:t>A. Rezaeiha, I. </a:t>
            </a:r>
            <a:r>
              <a:rPr lang="en-US" sz="1200" kern="1200" dirty="0" err="1" smtClean="0">
                <a:solidFill>
                  <a:schemeClr val="tx1"/>
                </a:solidFill>
                <a:effectLst/>
                <a:latin typeface="+mn-lt"/>
                <a:ea typeface="+mn-ea"/>
                <a:cs typeface="+mn-cs"/>
              </a:rPr>
              <a:t>Kalkman</a:t>
            </a:r>
            <a:r>
              <a:rPr lang="en-US" sz="1200" kern="1200" dirty="0" smtClean="0">
                <a:solidFill>
                  <a:schemeClr val="tx1"/>
                </a:solidFill>
                <a:effectLst/>
                <a:latin typeface="+mn-lt"/>
                <a:ea typeface="+mn-ea"/>
                <a:cs typeface="+mn-cs"/>
              </a:rPr>
              <a:t>, and B. </a:t>
            </a:r>
            <a:r>
              <a:rPr lang="en-US" sz="1200" kern="1200" dirty="0" err="1" smtClean="0">
                <a:solidFill>
                  <a:schemeClr val="tx1"/>
                </a:solidFill>
                <a:effectLst/>
                <a:latin typeface="+mn-lt"/>
                <a:ea typeface="+mn-ea"/>
                <a:cs typeface="+mn-cs"/>
              </a:rPr>
              <a:t>Blocken</a:t>
            </a:r>
            <a:r>
              <a:rPr lang="en-US" sz="1200" kern="1200" dirty="0" smtClean="0">
                <a:solidFill>
                  <a:schemeClr val="tx1"/>
                </a:solidFill>
                <a:effectLst/>
                <a:latin typeface="+mn-lt"/>
                <a:ea typeface="+mn-ea"/>
                <a:cs typeface="+mn-cs"/>
              </a:rPr>
              <a:t>, “Effect of pitch angle on power performance and aerodynamics of a vertical axis wind turbine,” Appl. Energy, vol. 197, pp. 132–150, Jul. 2017.</a:t>
            </a:r>
            <a:endParaRPr lang="en-US" dirty="0"/>
          </a:p>
        </p:txBody>
      </p:sp>
      <p:sp>
        <p:nvSpPr>
          <p:cNvPr id="4" name="Slide Number Placeholder 3"/>
          <p:cNvSpPr>
            <a:spLocks noGrp="1"/>
          </p:cNvSpPr>
          <p:nvPr>
            <p:ph type="sldNum" sz="quarter" idx="10"/>
          </p:nvPr>
        </p:nvSpPr>
        <p:spPr/>
        <p:txBody>
          <a:bodyPr/>
          <a:lstStyle/>
          <a:p>
            <a:fld id="{F8A88665-B34D-4171-99BA-7B0B4FE53E00}" type="slidenum">
              <a:rPr lang="en-US" smtClean="0"/>
              <a:t>16</a:t>
            </a:fld>
            <a:endParaRPr lang="en-US"/>
          </a:p>
        </p:txBody>
      </p:sp>
    </p:spTree>
    <p:extLst>
      <p:ext uri="{BB962C8B-B14F-4D97-AF65-F5344CB8AC3E}">
        <p14:creationId xmlns:p14="http://schemas.microsoft.com/office/powerpoint/2010/main" val="2570148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[8] </a:t>
            </a:r>
            <a:r>
              <a:rPr lang="en-US" sz="1200" kern="1200" dirty="0" smtClean="0">
                <a:solidFill>
                  <a:schemeClr val="tx1"/>
                </a:solidFill>
                <a:effectLst/>
                <a:latin typeface="+mn-lt"/>
                <a:ea typeface="+mn-ea"/>
                <a:cs typeface="+mn-cs"/>
              </a:rPr>
              <a:t>J. </a:t>
            </a:r>
            <a:r>
              <a:rPr lang="en-US" sz="1200" kern="1200" dirty="0" err="1" smtClean="0">
                <a:solidFill>
                  <a:schemeClr val="tx1"/>
                </a:solidFill>
                <a:effectLst/>
                <a:latin typeface="+mn-lt"/>
                <a:ea typeface="+mn-ea"/>
                <a:cs typeface="+mn-cs"/>
              </a:rPr>
              <a:t>Kjellin</a:t>
            </a:r>
            <a:r>
              <a:rPr lang="en-US" sz="1200" kern="1200" dirty="0" smtClean="0">
                <a:solidFill>
                  <a:schemeClr val="tx1"/>
                </a:solidFill>
                <a:effectLst/>
                <a:latin typeface="+mn-lt"/>
                <a:ea typeface="+mn-ea"/>
                <a:cs typeface="+mn-cs"/>
              </a:rPr>
              <a:t>, F. </a:t>
            </a:r>
            <a:r>
              <a:rPr lang="en-US" sz="1200" kern="1200" dirty="0" err="1" smtClean="0">
                <a:solidFill>
                  <a:schemeClr val="tx1"/>
                </a:solidFill>
                <a:effectLst/>
                <a:latin typeface="+mn-lt"/>
                <a:ea typeface="+mn-ea"/>
                <a:cs typeface="+mn-cs"/>
              </a:rPr>
              <a:t>Bülow</a:t>
            </a:r>
            <a:r>
              <a:rPr lang="en-US" sz="1200" kern="1200" dirty="0" smtClean="0">
                <a:solidFill>
                  <a:schemeClr val="tx1"/>
                </a:solidFill>
                <a:effectLst/>
                <a:latin typeface="+mn-lt"/>
                <a:ea typeface="+mn-ea"/>
                <a:cs typeface="+mn-cs"/>
              </a:rPr>
              <a:t>, S. Eriksson, P. </a:t>
            </a:r>
            <a:r>
              <a:rPr lang="en-US" sz="1200" kern="1200" dirty="0" err="1" smtClean="0">
                <a:solidFill>
                  <a:schemeClr val="tx1"/>
                </a:solidFill>
                <a:effectLst/>
                <a:latin typeface="+mn-lt"/>
                <a:ea typeface="+mn-ea"/>
                <a:cs typeface="+mn-cs"/>
              </a:rPr>
              <a:t>Deglaire</a:t>
            </a:r>
            <a:r>
              <a:rPr lang="en-US" sz="1200" kern="1200" dirty="0" smtClean="0">
                <a:solidFill>
                  <a:schemeClr val="tx1"/>
                </a:solidFill>
                <a:effectLst/>
                <a:latin typeface="+mn-lt"/>
                <a:ea typeface="+mn-ea"/>
                <a:cs typeface="+mn-cs"/>
              </a:rPr>
              <a:t>, M. </a:t>
            </a:r>
            <a:r>
              <a:rPr lang="en-US" sz="1200" kern="1200" dirty="0" err="1" smtClean="0">
                <a:solidFill>
                  <a:schemeClr val="tx1"/>
                </a:solidFill>
                <a:effectLst/>
                <a:latin typeface="+mn-lt"/>
                <a:ea typeface="+mn-ea"/>
                <a:cs typeface="+mn-cs"/>
              </a:rPr>
              <a:t>Leijon</a:t>
            </a:r>
            <a:r>
              <a:rPr lang="en-US" sz="1200" kern="1200" dirty="0" smtClean="0">
                <a:solidFill>
                  <a:schemeClr val="tx1"/>
                </a:solidFill>
                <a:effectLst/>
                <a:latin typeface="+mn-lt"/>
                <a:ea typeface="+mn-ea"/>
                <a:cs typeface="+mn-cs"/>
              </a:rPr>
              <a:t>, and H. </a:t>
            </a:r>
            <a:r>
              <a:rPr lang="en-US" sz="1200" kern="1200" dirty="0" err="1" smtClean="0">
                <a:solidFill>
                  <a:schemeClr val="tx1"/>
                </a:solidFill>
                <a:effectLst/>
                <a:latin typeface="+mn-lt"/>
                <a:ea typeface="+mn-ea"/>
                <a:cs typeface="+mn-cs"/>
              </a:rPr>
              <a:t>Bernhoff</a:t>
            </a:r>
            <a:r>
              <a:rPr lang="en-US" sz="1200" kern="1200" dirty="0" smtClean="0">
                <a:solidFill>
                  <a:schemeClr val="tx1"/>
                </a:solidFill>
                <a:effectLst/>
                <a:latin typeface="+mn-lt"/>
                <a:ea typeface="+mn-ea"/>
                <a:cs typeface="+mn-cs"/>
              </a:rPr>
              <a:t>, “Power coefficient measurement on a 12 kW straight bladed vertical axis wind turbine,” Renew. Energy, vol. 36, no. 11, pp. 3050–3053, Nov. 2011.</a:t>
            </a:r>
            <a:endParaRPr lang="en-US" dirty="0"/>
          </a:p>
        </p:txBody>
      </p:sp>
      <p:sp>
        <p:nvSpPr>
          <p:cNvPr id="4" name="Slide Number Placeholder 3"/>
          <p:cNvSpPr>
            <a:spLocks noGrp="1"/>
          </p:cNvSpPr>
          <p:nvPr>
            <p:ph type="sldNum" sz="quarter" idx="10"/>
          </p:nvPr>
        </p:nvSpPr>
        <p:spPr/>
        <p:txBody>
          <a:bodyPr/>
          <a:lstStyle/>
          <a:p>
            <a:fld id="{F8A88665-B34D-4171-99BA-7B0B4FE53E00}" type="slidenum">
              <a:rPr lang="en-US" smtClean="0"/>
              <a:t>17</a:t>
            </a:fld>
            <a:endParaRPr lang="en-US"/>
          </a:p>
        </p:txBody>
      </p:sp>
    </p:spTree>
    <p:extLst>
      <p:ext uri="{BB962C8B-B14F-4D97-AF65-F5344CB8AC3E}">
        <p14:creationId xmlns:p14="http://schemas.microsoft.com/office/powerpoint/2010/main" val="405676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2BC0FE6-E465-48D8-A90D-DFBCB7E0DCCD}" type="datetime1">
              <a:rPr lang="en-US" smtClean="0"/>
              <a:t>1/12/2018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EB138E-CAC8-4B8E-A6CA-852CB4FDFC76}" type="slidenum">
              <a:rPr lang="en-US" smtClean="0"/>
              <a:t>‹#›</a:t>
            </a:fld>
            <a:endParaRPr lang="en-US"/>
          </a:p>
        </p:txBody>
      </p:sp>
    </p:spTree>
    <p:extLst>
      <p:ext uri="{BB962C8B-B14F-4D97-AF65-F5344CB8AC3E}">
        <p14:creationId xmlns:p14="http://schemas.microsoft.com/office/powerpoint/2010/main" val="263236012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F7C9DD-6A20-4239-9C47-8C1A8EBF7449}" type="datetime1">
              <a:rPr lang="en-US" smtClean="0"/>
              <a:t>1/12/2018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EB138E-CAC8-4B8E-A6CA-852CB4FDFC76}" type="slidenum">
              <a:rPr lang="en-US" smtClean="0"/>
              <a:t>‹#›</a:t>
            </a:fld>
            <a:endParaRPr lang="en-US"/>
          </a:p>
        </p:txBody>
      </p:sp>
    </p:spTree>
    <p:extLst>
      <p:ext uri="{BB962C8B-B14F-4D97-AF65-F5344CB8AC3E}">
        <p14:creationId xmlns:p14="http://schemas.microsoft.com/office/powerpoint/2010/main" val="142050498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999B5E2-0CC7-4212-88B6-577669BFEC11}" type="datetime1">
              <a:rPr lang="en-US" smtClean="0"/>
              <a:t>1/12/2018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EB138E-CAC8-4B8E-A6CA-852CB4FDFC76}" type="slidenum">
              <a:rPr lang="en-US" smtClean="0"/>
              <a:t>‹#›</a:t>
            </a:fld>
            <a:endParaRPr lang="en-US"/>
          </a:p>
        </p:txBody>
      </p:sp>
    </p:spTree>
    <p:extLst>
      <p:ext uri="{BB962C8B-B14F-4D97-AF65-F5344CB8AC3E}">
        <p14:creationId xmlns:p14="http://schemas.microsoft.com/office/powerpoint/2010/main" val="833564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3B8B1F7-51A4-4C45-BAAF-FCC0EC35C0FC}" type="datetime1">
              <a:rPr lang="en-US" smtClean="0"/>
              <a:t>1/12/2018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EB138E-CAC8-4B8E-A6CA-852CB4FDFC76}" type="slidenum">
              <a:rPr lang="en-US" smtClean="0"/>
              <a:t>‹#›</a:t>
            </a:fld>
            <a:endParaRPr lang="en-US"/>
          </a:p>
        </p:txBody>
      </p:sp>
    </p:spTree>
    <p:extLst>
      <p:ext uri="{BB962C8B-B14F-4D97-AF65-F5344CB8AC3E}">
        <p14:creationId xmlns:p14="http://schemas.microsoft.com/office/powerpoint/2010/main" val="296063411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BABB0D9-2258-4BAA-904C-88C942CC1868}" type="datetime1">
              <a:rPr lang="en-US" smtClean="0"/>
              <a:t>1/12/2018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EB138E-CAC8-4B8E-A6CA-852CB4FDFC76}" type="slidenum">
              <a:rPr lang="en-US" smtClean="0"/>
              <a:t>‹#›</a:t>
            </a:fld>
            <a:endParaRPr lang="en-US"/>
          </a:p>
        </p:txBody>
      </p:sp>
    </p:spTree>
    <p:extLst>
      <p:ext uri="{BB962C8B-B14F-4D97-AF65-F5344CB8AC3E}">
        <p14:creationId xmlns:p14="http://schemas.microsoft.com/office/powerpoint/2010/main" val="111858143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A805F3B-75D3-419B-A22C-86501E25BEF6}" type="datetime1">
              <a:rPr lang="en-US" smtClean="0"/>
              <a:t>1/12/2018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EB138E-CAC8-4B8E-A6CA-852CB4FDFC76}" type="slidenum">
              <a:rPr lang="en-US" smtClean="0"/>
              <a:t>‹#›</a:t>
            </a:fld>
            <a:endParaRPr lang="en-US"/>
          </a:p>
        </p:txBody>
      </p:sp>
    </p:spTree>
    <p:extLst>
      <p:ext uri="{BB962C8B-B14F-4D97-AF65-F5344CB8AC3E}">
        <p14:creationId xmlns:p14="http://schemas.microsoft.com/office/powerpoint/2010/main" val="58983838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02FB3DD-CBAE-444B-9E4F-C0D399946D3B}" type="datetime1">
              <a:rPr lang="en-US" smtClean="0"/>
              <a:t>1/12/2018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EB138E-CAC8-4B8E-A6CA-852CB4FDFC76}" type="slidenum">
              <a:rPr lang="en-US" smtClean="0"/>
              <a:t>‹#›</a:t>
            </a:fld>
            <a:endParaRPr lang="en-US"/>
          </a:p>
        </p:txBody>
      </p:sp>
    </p:spTree>
    <p:extLst>
      <p:ext uri="{BB962C8B-B14F-4D97-AF65-F5344CB8AC3E}">
        <p14:creationId xmlns:p14="http://schemas.microsoft.com/office/powerpoint/2010/main" val="41337153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2A24EB5-CE29-4E97-8C03-79A926C9A75F}" type="datetime1">
              <a:rPr lang="en-US" smtClean="0"/>
              <a:t>1/12/2018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b="1"/>
            </a:lvl1pPr>
          </a:lstStyle>
          <a:p>
            <a:fld id="{0EEB138E-CAC8-4B8E-A6CA-852CB4FDFC76}" type="slidenum">
              <a:rPr lang="en-US" smtClean="0"/>
              <a:pPr/>
              <a:t>‹#›</a:t>
            </a:fld>
            <a:endParaRPr lang="en-US" dirty="0"/>
          </a:p>
        </p:txBody>
      </p:sp>
    </p:spTree>
    <p:extLst>
      <p:ext uri="{BB962C8B-B14F-4D97-AF65-F5344CB8AC3E}">
        <p14:creationId xmlns:p14="http://schemas.microsoft.com/office/powerpoint/2010/main" val="136422211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79CC2F-1868-4398-8092-FDD8881D4F3F}" type="datetime1">
              <a:rPr lang="en-US" smtClean="0"/>
              <a:t>1/12/2018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EB138E-CAC8-4B8E-A6CA-852CB4FDFC76}" type="slidenum">
              <a:rPr lang="en-US" smtClean="0"/>
              <a:t>‹#›</a:t>
            </a:fld>
            <a:endParaRPr lang="en-US"/>
          </a:p>
        </p:txBody>
      </p:sp>
    </p:spTree>
    <p:extLst>
      <p:ext uri="{BB962C8B-B14F-4D97-AF65-F5344CB8AC3E}">
        <p14:creationId xmlns:p14="http://schemas.microsoft.com/office/powerpoint/2010/main" val="60821433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5928C9D-ACD3-4EEC-8381-4DC0F0A41063}" type="datetime1">
              <a:rPr lang="en-US" smtClean="0"/>
              <a:t>1/12/2018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EB138E-CAC8-4B8E-A6CA-852CB4FDFC76}" type="slidenum">
              <a:rPr lang="en-US" smtClean="0"/>
              <a:t>‹#›</a:t>
            </a:fld>
            <a:endParaRPr lang="en-US"/>
          </a:p>
        </p:txBody>
      </p:sp>
    </p:spTree>
    <p:extLst>
      <p:ext uri="{BB962C8B-B14F-4D97-AF65-F5344CB8AC3E}">
        <p14:creationId xmlns:p14="http://schemas.microsoft.com/office/powerpoint/2010/main" val="398086367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0517ACD-28EA-4A18-B254-566C6E9BA6F5}" type="datetime1">
              <a:rPr lang="en-US" smtClean="0"/>
              <a:t>1/12/2018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EB138E-CAC8-4B8E-A6CA-852CB4FDFC76}" type="slidenum">
              <a:rPr lang="en-US" smtClean="0"/>
              <a:t>‹#›</a:t>
            </a:fld>
            <a:endParaRPr lang="en-US"/>
          </a:p>
        </p:txBody>
      </p:sp>
    </p:spTree>
    <p:extLst>
      <p:ext uri="{BB962C8B-B14F-4D97-AF65-F5344CB8AC3E}">
        <p14:creationId xmlns:p14="http://schemas.microsoft.com/office/powerpoint/2010/main" val="39728391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DAEC90-FC9C-4E29-A851-BE630245C148}" type="datetime1">
              <a:rPr lang="en-US" smtClean="0"/>
              <a:t>1/12/2018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EB138E-CAC8-4B8E-A6CA-852CB4FDFC76}" type="slidenum">
              <a:rPr lang="en-US" smtClean="0"/>
              <a:t>‹#›</a:t>
            </a:fld>
            <a:endParaRPr lang="en-US"/>
          </a:p>
        </p:txBody>
      </p:sp>
    </p:spTree>
    <p:extLst>
      <p:ext uri="{BB962C8B-B14F-4D97-AF65-F5344CB8AC3E}">
        <p14:creationId xmlns:p14="http://schemas.microsoft.com/office/powerpoint/2010/main" val="15296357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4.png"/><Relationship Id="rId7" Type="http://schemas.openxmlformats.org/officeDocument/2006/relationships/image" Target="../media/image2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31.png"/><Relationship Id="rId5" Type="http://schemas.openxmlformats.org/officeDocument/2006/relationships/image" Target="../media/image220.png"/><Relationship Id="rId4" Type="http://schemas.microsoft.com/office/2007/relationships/hdphoto" Target="../media/hdphoto8.wdp"/></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142.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240.png"/><Relationship Id="rId7" Type="http://schemas.openxmlformats.org/officeDocument/2006/relationships/image" Target="../media/image28.png"/><Relationship Id="rId2" Type="http://schemas.openxmlformats.org/officeDocument/2006/relationships/image" Target="../media/image230.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0.png"/><Relationship Id="rId4" Type="http://schemas.openxmlformats.org/officeDocument/2006/relationships/image" Target="../media/image250.png"/></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30.png"/><Relationship Id="rId7" Type="http://schemas.microsoft.com/office/2007/relationships/hdphoto" Target="../media/hdphoto10.wdp"/><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5" Type="http://schemas.microsoft.com/office/2007/relationships/hdphoto" Target="../media/hdphoto9.wdp"/><Relationship Id="rId4" Type="http://schemas.openxmlformats.org/officeDocument/2006/relationships/image" Target="../media/image15.png"/><Relationship Id="rId9" Type="http://schemas.openxmlformats.org/officeDocument/2006/relationships/image" Target="../media/image36.png"/></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3" Type="http://schemas.microsoft.com/office/2007/relationships/hdphoto" Target="../media/hdphoto11.wdp"/><Relationship Id="rId7" Type="http://schemas.openxmlformats.org/officeDocument/2006/relationships/image" Target="../media/image41.png"/><Relationship Id="rId2" Type="http://schemas.openxmlformats.org/officeDocument/2006/relationships/image" Target="../media/image17.png"/><Relationship Id="rId1" Type="http://schemas.openxmlformats.org/officeDocument/2006/relationships/slideLayout" Target="../slideLayouts/slideLayout7.xml"/><Relationship Id="rId5" Type="http://schemas.microsoft.com/office/2007/relationships/hdphoto" Target="../media/hdphoto12.wdp"/><Relationship Id="rId4" Type="http://schemas.openxmlformats.org/officeDocument/2006/relationships/image" Target="../media/image18.png"/><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9.png"/><Relationship Id="rId7"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microsoft.com/office/2007/relationships/hdphoto" Target="../media/hdphoto14.wdp"/><Relationship Id="rId5" Type="http://schemas.openxmlformats.org/officeDocument/2006/relationships/image" Target="../media/image20.png"/><Relationship Id="rId4" Type="http://schemas.microsoft.com/office/2007/relationships/hdphoto" Target="../media/hdphoto13.wdp"/></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microsoft.com/office/2007/relationships/hdphoto" Target="../media/hdphoto15.wdp"/><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microsoft.com/office/2007/relationships/hdphoto" Target="../media/hdphoto17.wdp"/><Relationship Id="rId5" Type="http://schemas.openxmlformats.org/officeDocument/2006/relationships/image" Target="../media/image23.png"/><Relationship Id="rId4" Type="http://schemas.microsoft.com/office/2007/relationships/hdphoto" Target="../media/hdphoto16.wdp"/></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microsoft.com/office/2007/relationships/hdphoto" Target="../media/hdphoto19.wdp"/><Relationship Id="rId5" Type="http://schemas.openxmlformats.org/officeDocument/2006/relationships/image" Target="../media/image33.png"/><Relationship Id="rId4" Type="http://schemas.microsoft.com/office/2007/relationships/hdphoto" Target="../media/hdphoto18.wdp"/></Relationships>
</file>

<file path=ppt/slides/_rels/slide19.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4.png"/><Relationship Id="rId1" Type="http://schemas.openxmlformats.org/officeDocument/2006/relationships/slideLayout" Target="../slideLayouts/slideLayout7.xml"/><Relationship Id="rId5" Type="http://schemas.microsoft.com/office/2007/relationships/hdphoto" Target="../media/hdphoto21.wdp"/><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620.png"/><Relationship Id="rId2" Type="http://schemas.openxmlformats.org/officeDocument/2006/relationships/notesSlide" Target="../notesSlides/notesSlide11.xml"/><Relationship Id="rId1" Type="http://schemas.openxmlformats.org/officeDocument/2006/relationships/slideLayout" Target="../slideLayouts/slideLayout7.xml"/><Relationship Id="rId10" Type="http://schemas.microsoft.com/office/2007/relationships/hdphoto" Target="../media/hdphoto22.wdp"/><Relationship Id="rId9"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microsoft.com/office/2007/relationships/hdphoto" Target="../media/hdphoto23.wdp"/><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43.png"/><Relationship Id="rId2" Type="http://schemas.openxmlformats.org/officeDocument/2006/relationships/image" Target="../media/image68.png"/><Relationship Id="rId1" Type="http://schemas.openxmlformats.org/officeDocument/2006/relationships/slideLayout" Target="../slideLayouts/slideLayout7.xml"/><Relationship Id="rId5" Type="http://schemas.openxmlformats.org/officeDocument/2006/relationships/image" Target="../media/image72.png"/><Relationship Id="rId4" Type="http://schemas.microsoft.com/office/2007/relationships/hdphoto" Target="../media/hdphoto24.wdp"/></Relationships>
</file>

<file path=ppt/slides/_rels/slide2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44.png"/><Relationship Id="rId7" Type="http://schemas.openxmlformats.org/officeDocument/2006/relationships/image" Target="../media/image80.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microsoft.com/office/2007/relationships/hdphoto" Target="../media/hdphoto25.wdp"/><Relationship Id="rId9" Type="http://schemas.openxmlformats.org/officeDocument/2006/relationships/image" Target="../media/image74.png"/></Relationships>
</file>

<file path=ppt/slides/_rels/slide25.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51.png"/><Relationship Id="rId3" Type="http://schemas.microsoft.com/office/2007/relationships/hdphoto" Target="../media/hdphoto26.wdp"/><Relationship Id="rId7" Type="http://schemas.microsoft.com/office/2007/relationships/hdphoto" Target="../media/hdphoto28.wdp"/><Relationship Id="rId12" Type="http://schemas.openxmlformats.org/officeDocument/2006/relationships/image" Target="../media/image88.png"/><Relationship Id="rId17" Type="http://schemas.openxmlformats.org/officeDocument/2006/relationships/image" Target="../media/image91.png"/><Relationship Id="rId2" Type="http://schemas.openxmlformats.org/officeDocument/2006/relationships/image" Target="../media/image47.png"/><Relationship Id="rId16" Type="http://schemas.openxmlformats.org/officeDocument/2006/relationships/image" Target="../media/image90.png"/><Relationship Id="rId1" Type="http://schemas.openxmlformats.org/officeDocument/2006/relationships/slideLayout" Target="../slideLayouts/slideLayout7.xml"/><Relationship Id="rId6" Type="http://schemas.openxmlformats.org/officeDocument/2006/relationships/image" Target="../media/image50.png"/><Relationship Id="rId5" Type="http://schemas.microsoft.com/office/2007/relationships/hdphoto" Target="../media/hdphoto27.wdp"/><Relationship Id="rId15" Type="http://schemas.openxmlformats.org/officeDocument/2006/relationships/image" Target="../media/image830.png"/><Relationship Id="rId4" Type="http://schemas.openxmlformats.org/officeDocument/2006/relationships/image" Target="../media/image49.png"/><Relationship Id="rId9" Type="http://schemas.openxmlformats.org/officeDocument/2006/relationships/image" Target="../media/image86.png"/><Relationship Id="rId14" Type="http://schemas.microsoft.com/office/2007/relationships/hdphoto" Target="../media/hdphoto29.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2.png"/><Relationship Id="rId7"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70.png"/><Relationship Id="rId5" Type="http://schemas.openxmlformats.org/officeDocument/2006/relationships/image" Target="../media/image57.png"/><Relationship Id="rId4" Type="http://schemas.microsoft.com/office/2007/relationships/hdphoto" Target="../media/hdphoto30.wdp"/><Relationship Id="rId9" Type="http://schemas.openxmlformats.org/officeDocument/2006/relationships/image" Target="../media/image58.pn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66.png"/><Relationship Id="rId3" Type="http://schemas.microsoft.com/office/2007/relationships/hdphoto" Target="../media/hdphoto31.wdp"/><Relationship Id="rId7" Type="http://schemas.openxmlformats.org/officeDocument/2006/relationships/image" Target="../media/image65.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64.png"/><Relationship Id="rId5" Type="http://schemas.microsoft.com/office/2007/relationships/hdphoto" Target="../media/hdphoto32.wdp"/><Relationship Id="rId4" Type="http://schemas.openxmlformats.org/officeDocument/2006/relationships/image" Target="../media/image54.png"/><Relationship Id="rId9" Type="http://schemas.openxmlformats.org/officeDocument/2006/relationships/image" Target="../media/image67.png"/></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microsoft.com/office/2007/relationships/hdphoto" Target="../media/hdphoto33.wdp"/></Relationships>
</file>

<file path=ppt/slides/_rels/slide33.xml.rels><?xml version="1.0" encoding="UTF-8" standalone="yes"?>
<Relationships xmlns="http://schemas.openxmlformats.org/package/2006/relationships"><Relationship Id="rId8" Type="http://schemas.openxmlformats.org/officeDocument/2006/relationships/image" Target="../media/image131.png"/><Relationship Id="rId3" Type="http://schemas.microsoft.com/office/2007/relationships/hdphoto" Target="../media/hdphoto34.wdp"/><Relationship Id="rId7" Type="http://schemas.openxmlformats.org/officeDocument/2006/relationships/image" Target="../media/image121.pn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111.png"/><Relationship Id="rId11" Type="http://schemas.openxmlformats.org/officeDocument/2006/relationships/image" Target="../media/image161.png"/><Relationship Id="rId5" Type="http://schemas.openxmlformats.org/officeDocument/2006/relationships/image" Target="../media/image101.png"/><Relationship Id="rId10" Type="http://schemas.openxmlformats.org/officeDocument/2006/relationships/image" Target="../media/image151.png"/><Relationship Id="rId4" Type="http://schemas.openxmlformats.org/officeDocument/2006/relationships/image" Target="../media/image93.png"/><Relationship Id="rId9" Type="http://schemas.openxmlformats.org/officeDocument/2006/relationships/image" Target="../media/image141.png"/></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5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10.png"/><Relationship Id="rId5" Type="http://schemas.openxmlformats.org/officeDocument/2006/relationships/image" Target="../media/image310.png"/><Relationship Id="rId4" Type="http://schemas.microsoft.com/office/2007/relationships/hdphoto" Target="../media/hdphoto4.wdp"/></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7" Type="http://schemas.openxmlformats.org/officeDocument/2006/relationships/image" Target="../media/image51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10.png"/><Relationship Id="rId5" Type="http://schemas.openxmlformats.org/officeDocument/2006/relationships/image" Target="../media/image310.png"/><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2.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9.png"/><Relationship Id="rId7" Type="http://schemas.openxmlformats.org/officeDocument/2006/relationships/image" Target="../media/image13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0.png"/><Relationship Id="rId5" Type="http://schemas.openxmlformats.org/officeDocument/2006/relationships/image" Target="../media/image110.png"/><Relationship Id="rId10" Type="http://schemas.openxmlformats.org/officeDocument/2006/relationships/image" Target="../media/image160.png"/><Relationship Id="rId4" Type="http://schemas.microsoft.com/office/2007/relationships/hdphoto" Target="../media/hdphoto5.wdp"/><Relationship Id="rId9" Type="http://schemas.openxmlformats.org/officeDocument/2006/relationships/image" Target="../media/image150.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7.wdp"/><Relationship Id="rId5" Type="http://schemas.openxmlformats.org/officeDocument/2006/relationships/image" Target="../media/image11.png"/><Relationship Id="rId4" Type="http://schemas.microsoft.com/office/2007/relationships/hdphoto" Target="../media/hdphoto6.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530" y="306386"/>
            <a:ext cx="11982447" cy="1077218"/>
          </a:xfrm>
          <a:prstGeom prst="rect">
            <a:avLst/>
          </a:prstGeom>
          <a:noFill/>
        </p:spPr>
        <p:txBody>
          <a:bodyPr wrap="none" rtlCol="0">
            <a:spAutoFit/>
          </a:bodyPr>
          <a:lstStyle/>
          <a:p>
            <a:pPr algn="ctr"/>
            <a:r>
              <a:rPr lang="en-US" sz="3200" b="1" dirty="0">
                <a:latin typeface="Times New Roman" panose="02020603050405020304" pitchFamily="18" charset="0"/>
                <a:cs typeface="Times New Roman" panose="02020603050405020304" pitchFamily="18" charset="0"/>
              </a:rPr>
              <a:t>AEROYNAMICS STUDY OF VERTICAL AXIS WIND </a:t>
            </a:r>
            <a:r>
              <a:rPr lang="en-US" sz="3200" b="1" dirty="0" smtClean="0">
                <a:latin typeface="Times New Roman" panose="02020603050405020304" pitchFamily="18" charset="0"/>
                <a:cs typeface="Times New Roman" panose="02020603050405020304" pitchFamily="18" charset="0"/>
              </a:rPr>
              <a:t>TURBINE</a:t>
            </a:r>
          </a:p>
          <a:p>
            <a:pPr algn="ctr"/>
            <a:r>
              <a:rPr lang="en-US" sz="3200" b="1" dirty="0" smtClean="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AND PERFORMANCE PREDICTION</a:t>
            </a:r>
            <a:endParaRPr lang="en-US" sz="3200" dirty="0">
              <a:latin typeface="Times New Roman" panose="02020603050405020304" pitchFamily="18" charset="0"/>
              <a:cs typeface="Times New Roman" panose="02020603050405020304" pitchFamily="18" charset="0"/>
            </a:endParaRPr>
          </a:p>
        </p:txBody>
      </p:sp>
      <p:pic>
        <p:nvPicPr>
          <p:cNvPr id="6" name="Picture 5"/>
          <p:cNvPicPr/>
          <p:nvPr/>
        </p:nvPicPr>
        <p:blipFill>
          <a:blip r:embed="rId2" cstate="print">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5443068" y="1783714"/>
            <a:ext cx="1491131" cy="1498738"/>
          </a:xfrm>
          <a:prstGeom prst="rect">
            <a:avLst/>
          </a:prstGeom>
        </p:spPr>
      </p:pic>
      <p:grpSp>
        <p:nvGrpSpPr>
          <p:cNvPr id="12" name="Group 11"/>
          <p:cNvGrpSpPr/>
          <p:nvPr/>
        </p:nvGrpSpPr>
        <p:grpSpPr>
          <a:xfrm>
            <a:off x="5173100" y="4219013"/>
            <a:ext cx="4618445" cy="923330"/>
            <a:chOff x="5046100" y="3820852"/>
            <a:chExt cx="4618445" cy="923330"/>
          </a:xfrm>
        </p:grpSpPr>
        <p:sp>
          <p:nvSpPr>
            <p:cNvPr id="7" name="TextBox 6"/>
            <p:cNvSpPr txBox="1"/>
            <p:nvPr/>
          </p:nvSpPr>
          <p:spPr>
            <a:xfrm>
              <a:off x="6299200" y="3820852"/>
              <a:ext cx="3365345" cy="923330"/>
            </a:xfrm>
            <a:prstGeom prst="rect">
              <a:avLst/>
            </a:prstGeom>
            <a:noFill/>
          </p:spPr>
          <p:txBody>
            <a:bodyPr wrap="none" rtlCol="0">
              <a:spAutoFit/>
            </a:bodyPr>
            <a:lstStyle/>
            <a:p>
              <a:r>
                <a:rPr lang="en-US" b="1">
                  <a:latin typeface="Times New Roman" panose="02020603050405020304" pitchFamily="18" charset="0"/>
                  <a:cs typeface="Times New Roman" panose="02020603050405020304" pitchFamily="18" charset="0"/>
                </a:rPr>
                <a:t>Mai Nguyễn Văn </a:t>
              </a:r>
              <a:endParaRPr lang="en-US" b="1" smtClean="0">
                <a:latin typeface="Times New Roman" panose="02020603050405020304" pitchFamily="18" charset="0"/>
                <a:cs typeface="Times New Roman" panose="02020603050405020304" pitchFamily="18" charset="0"/>
              </a:endParaRPr>
            </a:p>
            <a:p>
              <a:r>
                <a:rPr lang="en-US" b="1">
                  <a:latin typeface="Times New Roman" panose="02020603050405020304" pitchFamily="18" charset="0"/>
                  <a:cs typeface="Times New Roman" panose="02020603050405020304" pitchFamily="18" charset="0"/>
                </a:rPr>
                <a:t>Assoc. Prof. </a:t>
              </a:r>
              <a:r>
                <a:rPr lang="en-US" b="1" smtClean="0">
                  <a:latin typeface="Times New Roman" panose="02020603050405020304" pitchFamily="18" charset="0"/>
                  <a:cs typeface="Times New Roman" panose="02020603050405020304" pitchFamily="18" charset="0"/>
                </a:rPr>
                <a:t>Nguyễn </a:t>
              </a:r>
              <a:r>
                <a:rPr lang="en-US" b="1">
                  <a:latin typeface="Times New Roman" panose="02020603050405020304" pitchFamily="18" charset="0"/>
                  <a:cs typeface="Times New Roman" panose="02020603050405020304" pitchFamily="18" charset="0"/>
                </a:rPr>
                <a:t>Thiện Tống</a:t>
              </a:r>
              <a:endParaRPr lang="en-US">
                <a:latin typeface="Times New Roman" panose="02020603050405020304" pitchFamily="18" charset="0"/>
                <a:cs typeface="Times New Roman" panose="02020603050405020304" pitchFamily="18" charset="0"/>
              </a:endParaRPr>
            </a:p>
            <a:p>
              <a:r>
                <a:rPr lang="en-US" b="1" smtClean="0">
                  <a:latin typeface="Times New Roman" panose="02020603050405020304" pitchFamily="18" charset="0"/>
                  <a:cs typeface="Times New Roman" panose="02020603050405020304" pitchFamily="18" charset="0"/>
                </a:rPr>
                <a:t>Dr</a:t>
              </a:r>
              <a:r>
                <a:rPr lang="en-US" b="1">
                  <a:latin typeface="Times New Roman" panose="02020603050405020304" pitchFamily="18" charset="0"/>
                  <a:cs typeface="Times New Roman" panose="02020603050405020304" pitchFamily="18" charset="0"/>
                </a:rPr>
                <a:t>. Lê Thị Hồng Hiếu</a:t>
              </a:r>
              <a:endParaRPr lang="en-US">
                <a:latin typeface="Times New Roman" panose="02020603050405020304" pitchFamily="18" charset="0"/>
                <a:cs typeface="Times New Roman" panose="02020603050405020304" pitchFamily="18" charset="0"/>
              </a:endParaRPr>
            </a:p>
          </p:txBody>
        </p:sp>
        <p:sp>
          <p:nvSpPr>
            <p:cNvPr id="8" name="TextBox 7"/>
            <p:cNvSpPr txBox="1"/>
            <p:nvPr/>
          </p:nvSpPr>
          <p:spPr>
            <a:xfrm>
              <a:off x="5046100" y="4097851"/>
              <a:ext cx="1253100" cy="369332"/>
            </a:xfrm>
            <a:prstGeom prst="rect">
              <a:avLst/>
            </a:prstGeom>
            <a:noFill/>
          </p:spPr>
          <p:txBody>
            <a:bodyPr wrap="none" rtlCol="0">
              <a:spAutoFit/>
            </a:bodyPr>
            <a:lstStyle/>
            <a:p>
              <a:r>
                <a:rPr lang="en-US" smtClean="0">
                  <a:latin typeface="Times New Roman" panose="02020603050405020304" pitchFamily="18" charset="0"/>
                  <a:cs typeface="Times New Roman" panose="02020603050405020304" pitchFamily="18" charset="0"/>
                </a:rPr>
                <a:t>Instructors:</a:t>
              </a:r>
              <a:endParaRPr lang="en-US">
                <a:latin typeface="Times New Roman" panose="02020603050405020304" pitchFamily="18" charset="0"/>
                <a:cs typeface="Times New Roman" panose="02020603050405020304" pitchFamily="18" charset="0"/>
              </a:endParaRPr>
            </a:p>
          </p:txBody>
        </p:sp>
        <p:sp>
          <p:nvSpPr>
            <p:cNvPr id="9" name="TextBox 8"/>
            <p:cNvSpPr txBox="1"/>
            <p:nvPr/>
          </p:nvSpPr>
          <p:spPr>
            <a:xfrm>
              <a:off x="5046100" y="3820852"/>
              <a:ext cx="98565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Student:</a:t>
              </a:r>
            </a:p>
          </p:txBody>
        </p:sp>
      </p:grpSp>
      <p:sp>
        <p:nvSpPr>
          <p:cNvPr id="11" name="TextBox 10"/>
          <p:cNvSpPr txBox="1"/>
          <p:nvPr/>
        </p:nvSpPr>
        <p:spPr>
          <a:xfrm>
            <a:off x="3991558" y="3359187"/>
            <a:ext cx="5342553"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DEPARTMENT OF AEROSPACE ENGINEERING</a:t>
            </a:r>
            <a:endParaRPr lang="en-US"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5584324" y="6071485"/>
            <a:ext cx="1429750" cy="369332"/>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January 2018</a:t>
            </a:r>
            <a:endParaRPr lang="en-US" dirty="0">
              <a:latin typeface="Times New Roman" panose="02020603050405020304" pitchFamily="18" charset="0"/>
              <a:cs typeface="Times New Roman" panose="02020603050405020304" pitchFamily="18" charset="0"/>
            </a:endParaRPr>
          </a:p>
        </p:txBody>
      </p:sp>
      <p:sp>
        <p:nvSpPr>
          <p:cNvPr id="15" name="Slide Number Placeholder 14"/>
          <p:cNvSpPr>
            <a:spLocks noGrp="1"/>
          </p:cNvSpPr>
          <p:nvPr>
            <p:ph type="sldNum" sz="quarter" idx="12"/>
          </p:nvPr>
        </p:nvSpPr>
        <p:spPr/>
        <p:txBody>
          <a:bodyPr/>
          <a:lstStyle/>
          <a:p>
            <a:fld id="{0EEB138E-CAC8-4B8E-A6CA-852CB4FDFC76}" type="slidenum">
              <a:rPr lang="en-US" smtClean="0"/>
              <a:t>1</a:t>
            </a:fld>
            <a:endParaRPr lang="en-US"/>
          </a:p>
        </p:txBody>
      </p:sp>
    </p:spTree>
    <p:extLst>
      <p:ext uri="{BB962C8B-B14F-4D97-AF65-F5344CB8AC3E}">
        <p14:creationId xmlns:p14="http://schemas.microsoft.com/office/powerpoint/2010/main" val="7084248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EEB138E-CAC8-4B8E-A6CA-852CB4FDFC76}" type="slidenum">
              <a:rPr lang="en-US" smtClean="0"/>
              <a:t>10</a:t>
            </a:fld>
            <a:endParaRPr lang="en-US"/>
          </a:p>
        </p:txBody>
      </p:sp>
      <p:pic>
        <p:nvPicPr>
          <p:cNvPr id="3" name="Picture 2"/>
          <p:cNvPicPr/>
          <p:nvPr/>
        </p:nvPicPr>
        <p:blipFill>
          <a:blip r:embed="rId2"/>
          <a:stretch>
            <a:fillRect/>
          </a:stretch>
        </p:blipFill>
        <p:spPr>
          <a:xfrm>
            <a:off x="1065496" y="961692"/>
            <a:ext cx="4086225" cy="3695700"/>
          </a:xfrm>
          <a:prstGeom prst="rect">
            <a:avLst/>
          </a:prstGeom>
        </p:spPr>
      </p:pic>
      <p:sp>
        <p:nvSpPr>
          <p:cNvPr id="4" name="TextBox 3"/>
          <p:cNvSpPr txBox="1"/>
          <p:nvPr/>
        </p:nvSpPr>
        <p:spPr>
          <a:xfrm>
            <a:off x="188844" y="223028"/>
            <a:ext cx="3268908" cy="369332"/>
          </a:xfrm>
          <a:prstGeom prst="rect">
            <a:avLst/>
          </a:prstGeom>
          <a:noFill/>
        </p:spPr>
        <p:txBody>
          <a:bodyPr wrap="none" rtlCol="0">
            <a:spAutoFit/>
          </a:bodyPr>
          <a:lstStyle/>
          <a:p>
            <a:r>
              <a:rPr lang="en-US" b="1" dirty="0" smtClean="0">
                <a:latin typeface="Times New Roman" panose="02020603050405020304" pitchFamily="18" charset="0"/>
                <a:cs typeface="Times New Roman" panose="02020603050405020304" pitchFamily="18" charset="0"/>
              </a:rPr>
              <a:t>3. AERODYNAMICS MODEL</a:t>
            </a:r>
          </a:p>
        </p:txBody>
      </p:sp>
      <p:cxnSp>
        <p:nvCxnSpPr>
          <p:cNvPr id="5" name="Elbow Connector 4"/>
          <p:cNvCxnSpPr/>
          <p:nvPr/>
        </p:nvCxnSpPr>
        <p:spPr>
          <a:xfrm>
            <a:off x="355600" y="592360"/>
            <a:ext cx="584200" cy="184666"/>
          </a:xfrm>
          <a:prstGeom prst="bentConnector3">
            <a:avLst>
              <a:gd name="adj1" fmla="val 0"/>
            </a:avLst>
          </a:prstGeom>
          <a:ln>
            <a:tailEnd type="triangle"/>
          </a:ln>
        </p:spPr>
        <p:style>
          <a:lnRef idx="2">
            <a:schemeClr val="dk1"/>
          </a:lnRef>
          <a:fillRef idx="0">
            <a:schemeClr val="dk1"/>
          </a:fillRef>
          <a:effectRef idx="1">
            <a:schemeClr val="dk1"/>
          </a:effectRef>
          <a:fontRef idx="minor">
            <a:schemeClr val="tx1"/>
          </a:fontRef>
        </p:style>
      </p:cxnSp>
      <p:sp>
        <p:nvSpPr>
          <p:cNvPr id="6" name="TextBox 5"/>
          <p:cNvSpPr txBox="1"/>
          <p:nvPr/>
        </p:nvSpPr>
        <p:spPr>
          <a:xfrm>
            <a:off x="939800" y="592360"/>
            <a:ext cx="1960793" cy="369332"/>
          </a:xfrm>
          <a:prstGeom prst="rect">
            <a:avLst/>
          </a:prstGeom>
          <a:noFill/>
        </p:spPr>
        <p:txBody>
          <a:bodyPr wrap="none" rtlCol="0">
            <a:spAutoFit/>
          </a:bodyPr>
          <a:lstStyle/>
          <a:p>
            <a:r>
              <a:rPr lang="en-US" dirty="0" smtClean="0"/>
              <a:t>Streamtube models</a:t>
            </a:r>
            <a:endParaRPr lang="en-US" dirty="0"/>
          </a:p>
        </p:txBody>
      </p:sp>
      <p:sp>
        <p:nvSpPr>
          <p:cNvPr id="7" name="TextBox 6"/>
          <p:cNvSpPr txBox="1"/>
          <p:nvPr/>
        </p:nvSpPr>
        <p:spPr>
          <a:xfrm>
            <a:off x="647700" y="4534280"/>
            <a:ext cx="5876066" cy="307777"/>
          </a:xfrm>
          <a:prstGeom prst="rect">
            <a:avLst/>
          </a:prstGeom>
          <a:noFill/>
        </p:spPr>
        <p:txBody>
          <a:bodyPr wrap="square" rtlCol="0">
            <a:spAutoFit/>
          </a:bodyPr>
          <a:lstStyle/>
          <a:p>
            <a:r>
              <a:rPr lang="en-US" sz="1400" b="1" dirty="0" smtClean="0"/>
              <a:t>DMST model uses two induced factors in one stream tube [1]</a:t>
            </a:r>
            <a:endParaRPr lang="en-US" sz="1400" b="1" dirty="0"/>
          </a:p>
        </p:txBody>
      </p:sp>
      <p:pic>
        <p:nvPicPr>
          <p:cNvPr id="8" name="Picture 7"/>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6022195" y="1158327"/>
            <a:ext cx="4830445" cy="2463165"/>
          </a:xfrm>
          <a:prstGeom prst="rect">
            <a:avLst/>
          </a:prstGeom>
        </p:spPr>
      </p:pic>
      <p:sp>
        <p:nvSpPr>
          <p:cNvPr id="9" name="Rectangle 8"/>
          <p:cNvSpPr/>
          <p:nvPr/>
        </p:nvSpPr>
        <p:spPr>
          <a:xfrm>
            <a:off x="7039689" y="3616220"/>
            <a:ext cx="3141822" cy="307777"/>
          </a:xfrm>
          <a:prstGeom prst="rect">
            <a:avLst/>
          </a:prstGeom>
        </p:spPr>
        <p:txBody>
          <a:bodyPr wrap="none">
            <a:spAutoFit/>
          </a:bodyPr>
          <a:lstStyle/>
          <a:p>
            <a:r>
              <a:rPr lang="en-US" sz="1400" b="1" dirty="0">
                <a:latin typeface="Times New Roman" panose="02020603050405020304" pitchFamily="18" charset="0"/>
                <a:ea typeface="MS Mincho"/>
              </a:rPr>
              <a:t>A pair of actuator disks in </a:t>
            </a:r>
            <a:r>
              <a:rPr lang="en-US" sz="1400" b="1" dirty="0" smtClean="0">
                <a:latin typeface="Times New Roman" panose="02020603050405020304" pitchFamily="18" charset="0"/>
                <a:ea typeface="MS Mincho"/>
              </a:rPr>
              <a:t>tandem [2]  </a:t>
            </a:r>
            <a:endParaRPr lang="en-US" sz="1400" b="1" dirty="0"/>
          </a:p>
        </p:txBody>
      </p:sp>
      <mc:AlternateContent xmlns:mc="http://schemas.openxmlformats.org/markup-compatibility/2006" xmlns:a14="http://schemas.microsoft.com/office/drawing/2010/main">
        <mc:Choice Requires="a14">
          <p:sp>
            <p:nvSpPr>
              <p:cNvPr id="10" name="Rectangle 9"/>
              <p:cNvSpPr/>
              <p:nvPr/>
            </p:nvSpPr>
            <p:spPr>
              <a:xfrm>
                <a:off x="7763698" y="4280032"/>
                <a:ext cx="167994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𝑉</m:t>
                      </m:r>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0">
                              <a:latin typeface="Cambria Math" panose="02040503050406030204" pitchFamily="18" charset="0"/>
                            </a:rPr>
                            <m:t>∞</m:t>
                          </m:r>
                        </m:sub>
                      </m:sSub>
                      <m:d>
                        <m:dPr>
                          <m:ctrlPr>
                            <a:rPr lang="en-US" i="1">
                              <a:latin typeface="Cambria Math" panose="02040503050406030204" pitchFamily="18" charset="0"/>
                            </a:rPr>
                          </m:ctrlPr>
                        </m:dPr>
                        <m:e>
                          <m:r>
                            <a:rPr lang="en-US" i="0">
                              <a:latin typeface="Cambria Math" panose="02040503050406030204" pitchFamily="18" charset="0"/>
                            </a:rPr>
                            <m:t>1−</m:t>
                          </m:r>
                          <m:r>
                            <a:rPr lang="en-US" i="1">
                              <a:latin typeface="Cambria Math" panose="02040503050406030204" pitchFamily="18" charset="0"/>
                            </a:rPr>
                            <m:t>𝑎</m:t>
                          </m:r>
                        </m:e>
                      </m:d>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7763698" y="4280032"/>
                <a:ext cx="1679947"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7763698" y="4863140"/>
                <a:ext cx="194816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𝑊</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0">
                              <a:latin typeface="Cambria Math" panose="02040503050406030204" pitchFamily="18" charset="0"/>
                            </a:rPr>
                            <m:t>∞</m:t>
                          </m:r>
                        </m:sub>
                      </m:sSub>
                      <m:d>
                        <m:dPr>
                          <m:ctrlPr>
                            <a:rPr lang="en-US" i="1">
                              <a:latin typeface="Cambria Math" panose="02040503050406030204" pitchFamily="18" charset="0"/>
                            </a:rPr>
                          </m:ctrlPr>
                        </m:dPr>
                        <m:e>
                          <m:r>
                            <a:rPr lang="en-US" i="0">
                              <a:latin typeface="Cambria Math" panose="02040503050406030204" pitchFamily="18" charset="0"/>
                            </a:rPr>
                            <m:t>1−2</m:t>
                          </m:r>
                          <m:r>
                            <a:rPr lang="en-US" i="1">
                              <a:latin typeface="Cambria Math" panose="02040503050406030204" pitchFamily="18" charset="0"/>
                            </a:rPr>
                            <m:t>𝑎</m:t>
                          </m:r>
                        </m:e>
                      </m:d>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7763698" y="4863140"/>
                <a:ext cx="1948162" cy="369332"/>
              </a:xfrm>
              <a:prstGeom prst="rect">
                <a:avLst/>
              </a:prstGeom>
              <a:blipFill>
                <a:blip r:embed="rId6"/>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7763698" y="5499847"/>
                <a:ext cx="18219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𝑉</m:t>
                      </m:r>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𝑊</m:t>
                          </m:r>
                        </m:sub>
                      </m:sSub>
                      <m:d>
                        <m:dPr>
                          <m:ctrlPr>
                            <a:rPr lang="en-US" i="1">
                              <a:latin typeface="Cambria Math" panose="02040503050406030204" pitchFamily="18" charset="0"/>
                            </a:rPr>
                          </m:ctrlPr>
                        </m:dPr>
                        <m:e>
                          <m:r>
                            <a:rPr lang="en-US" i="0">
                              <a:latin typeface="Cambria Math" panose="02040503050406030204" pitchFamily="18" charset="0"/>
                            </a:rPr>
                            <m:t>1−</m:t>
                          </m:r>
                          <m:r>
                            <a:rPr lang="en-US" i="1">
                              <a:latin typeface="Cambria Math" panose="02040503050406030204" pitchFamily="18" charset="0"/>
                            </a:rPr>
                            <m:t>𝑎</m:t>
                          </m:r>
                          <m:r>
                            <a:rPr lang="en-US" i="0">
                              <a:latin typeface="Cambria Math" panose="02040503050406030204" pitchFamily="18" charset="0"/>
                            </a:rPr>
                            <m:t>′</m:t>
                          </m:r>
                        </m:e>
                      </m:d>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7763698" y="5499847"/>
                <a:ext cx="182197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7763698" y="6079385"/>
                <a:ext cx="212814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r>
                            <a:rPr lang="en-US" i="0">
                              <a:latin typeface="Cambria Math" panose="02040503050406030204" pitchFamily="18" charset="0"/>
                            </a:rPr>
                            <m:t>′</m:t>
                          </m:r>
                        </m:e>
                        <m:sub>
                          <m:r>
                            <a:rPr lang="en-US" i="1">
                              <a:latin typeface="Cambria Math" panose="02040503050406030204" pitchFamily="18" charset="0"/>
                            </a:rPr>
                            <m:t>𝑊</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𝑊</m:t>
                          </m:r>
                        </m:sub>
                      </m:sSub>
                      <m:d>
                        <m:dPr>
                          <m:ctrlPr>
                            <a:rPr lang="en-US" i="1">
                              <a:latin typeface="Cambria Math" panose="02040503050406030204" pitchFamily="18" charset="0"/>
                            </a:rPr>
                          </m:ctrlPr>
                        </m:dPr>
                        <m:e>
                          <m:r>
                            <a:rPr lang="en-US" i="0">
                              <a:latin typeface="Cambria Math" panose="02040503050406030204" pitchFamily="18" charset="0"/>
                            </a:rPr>
                            <m:t>1−2</m:t>
                          </m:r>
                          <m:r>
                            <a:rPr lang="en-US" i="1">
                              <a:latin typeface="Cambria Math" panose="02040503050406030204" pitchFamily="18" charset="0"/>
                            </a:rPr>
                            <m:t>𝑎</m:t>
                          </m:r>
                          <m:r>
                            <a:rPr lang="en-US" i="0">
                              <a:latin typeface="Cambria Math" panose="02040503050406030204" pitchFamily="18" charset="0"/>
                            </a:rPr>
                            <m:t>′</m:t>
                          </m:r>
                        </m:e>
                      </m:d>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7763698" y="6079385"/>
                <a:ext cx="2128147" cy="369332"/>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933601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EEB138E-CAC8-4B8E-A6CA-852CB4FDFC76}" type="slidenum">
              <a:rPr lang="en-US" smtClean="0"/>
              <a:t>11</a:t>
            </a:fld>
            <a:endParaRPr lang="en-US"/>
          </a:p>
        </p:txBody>
      </p:sp>
      <p:sp>
        <p:nvSpPr>
          <p:cNvPr id="3" name="TextBox 2"/>
          <p:cNvSpPr txBox="1"/>
          <p:nvPr/>
        </p:nvSpPr>
        <p:spPr>
          <a:xfrm>
            <a:off x="188844" y="223028"/>
            <a:ext cx="3251724" cy="369332"/>
          </a:xfrm>
          <a:prstGeom prst="rect">
            <a:avLst/>
          </a:prstGeom>
          <a:noFill/>
        </p:spPr>
        <p:txBody>
          <a:bodyPr wrap="none" rtlCol="0">
            <a:spAutoFit/>
          </a:bodyPr>
          <a:lstStyle/>
          <a:p>
            <a:r>
              <a:rPr lang="en-US" b="1" dirty="0" smtClean="0">
                <a:latin typeface="Times New Roman" panose="02020603050405020304" pitchFamily="18" charset="0"/>
                <a:cs typeface="Times New Roman" panose="02020603050405020304" pitchFamily="18" charset="0"/>
              </a:rPr>
              <a:t>4. CALCULATION PROCESS</a:t>
            </a:r>
          </a:p>
        </p:txBody>
      </p:sp>
      <p:sp>
        <p:nvSpPr>
          <p:cNvPr id="5" name="Rectangle 4"/>
          <p:cNvSpPr/>
          <p:nvPr/>
        </p:nvSpPr>
        <p:spPr>
          <a:xfrm>
            <a:off x="5461000" y="223028"/>
            <a:ext cx="812800" cy="1899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rPr>
              <a:t>Star</a:t>
            </a:r>
            <a:endParaRPr lang="en-US" sz="1400" b="1" dirty="0">
              <a:solidFill>
                <a:schemeClr val="tx1"/>
              </a:solidFill>
            </a:endParaRPr>
          </a:p>
        </p:txBody>
      </p:sp>
      <p:sp>
        <p:nvSpPr>
          <p:cNvPr id="6" name="Rectangle 5"/>
          <p:cNvSpPr/>
          <p:nvPr/>
        </p:nvSpPr>
        <p:spPr>
          <a:xfrm>
            <a:off x="3346846" y="838762"/>
            <a:ext cx="1670050" cy="4145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D</a:t>
            </a:r>
            <a:r>
              <a:rPr lang="en-US" sz="1400" b="1" dirty="0" smtClean="0">
                <a:solidFill>
                  <a:schemeClr val="tx1"/>
                </a:solidFill>
              </a:rPr>
              <a:t>etermining azimuthal angle</a:t>
            </a:r>
            <a:endParaRPr lang="en-US" sz="1400" b="1" dirty="0">
              <a:solidFill>
                <a:schemeClr val="tx1"/>
              </a:solidFill>
            </a:endParaRPr>
          </a:p>
        </p:txBody>
      </p:sp>
      <mc:AlternateContent xmlns:mc="http://schemas.openxmlformats.org/markup-compatibility/2006" xmlns:a14="http://schemas.microsoft.com/office/drawing/2010/main">
        <mc:Choice Requires="a14">
          <p:sp>
            <p:nvSpPr>
              <p:cNvPr id="8" name="Rectangle 7"/>
              <p:cNvSpPr/>
              <p:nvPr/>
            </p:nvSpPr>
            <p:spPr>
              <a:xfrm>
                <a:off x="4595018" y="1907914"/>
                <a:ext cx="2559050" cy="4852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rPr>
                  <a:t>Asign initial induced factor </a:t>
                </a:r>
                <a14:m>
                  <m:oMath xmlns:m="http://schemas.openxmlformats.org/officeDocument/2006/math">
                    <m:sSub>
                      <m:sSubPr>
                        <m:ctrlPr>
                          <a:rPr lang="en-US" sz="1400" b="1" i="1" smtClean="0">
                            <a:solidFill>
                              <a:schemeClr val="tx1"/>
                            </a:solidFill>
                            <a:latin typeface="Cambria Math" panose="02040503050406030204" pitchFamily="18" charset="0"/>
                          </a:rPr>
                        </m:ctrlPr>
                      </m:sSubPr>
                      <m:e>
                        <m:r>
                          <a:rPr lang="en-US" sz="1400" b="1" i="1" smtClean="0">
                            <a:solidFill>
                              <a:schemeClr val="tx1"/>
                            </a:solidFill>
                            <a:latin typeface="Cambria Math" panose="02040503050406030204" pitchFamily="18" charset="0"/>
                          </a:rPr>
                          <m:t>𝒂</m:t>
                        </m:r>
                      </m:e>
                      <m:sub>
                        <m:r>
                          <a:rPr lang="en-US" sz="1400" b="1" i="1" smtClean="0">
                            <a:solidFill>
                              <a:schemeClr val="tx1"/>
                            </a:solidFill>
                            <a:latin typeface="Cambria Math" panose="02040503050406030204" pitchFamily="18" charset="0"/>
                          </a:rPr>
                          <m:t>𝒊𝒏𝒊𝒕</m:t>
                        </m:r>
                      </m:sub>
                    </m:sSub>
                  </m:oMath>
                </a14:m>
                <a:endParaRPr lang="en-US" sz="1400" b="1" dirty="0">
                  <a:solidFill>
                    <a:schemeClr val="tx1"/>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4595018" y="1907914"/>
                <a:ext cx="2559050" cy="485252"/>
              </a:xfrm>
              <a:prstGeom prst="rect">
                <a:avLst/>
              </a:prstGeom>
              <a:blipFill>
                <a:blip r:embed="rId2"/>
                <a:stretch>
                  <a:fillRect t="-3659"/>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4924425" y="2824995"/>
                <a:ext cx="1885950" cy="5537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rPr>
                  <a:t>Calculating Re, </a:t>
                </a:r>
                <a14:m>
                  <m:oMath xmlns:m="http://schemas.openxmlformats.org/officeDocument/2006/math">
                    <m:r>
                      <a:rPr lang="en-US" sz="1400" b="1" i="1" smtClean="0">
                        <a:solidFill>
                          <a:schemeClr val="tx1"/>
                        </a:solidFill>
                        <a:latin typeface="Cambria Math" panose="02040503050406030204" pitchFamily="18" charset="0"/>
                      </a:rPr>
                      <m:t>𝜶</m:t>
                    </m:r>
                  </m:oMath>
                </a14:m>
                <a:r>
                  <a:rPr lang="en-US" sz="1400" b="1" dirty="0" smtClean="0">
                    <a:solidFill>
                      <a:schemeClr val="tx1"/>
                    </a:solidFill>
                  </a:rPr>
                  <a:t> and interpolating </a:t>
                </a:r>
                <a14:m>
                  <m:oMath xmlns:m="http://schemas.openxmlformats.org/officeDocument/2006/math">
                    <m:sSub>
                      <m:sSubPr>
                        <m:ctrlPr>
                          <a:rPr lang="en-US" sz="1400" b="1" i="1" smtClean="0">
                            <a:solidFill>
                              <a:schemeClr val="tx1"/>
                            </a:solidFill>
                            <a:latin typeface="Cambria Math" panose="02040503050406030204" pitchFamily="18" charset="0"/>
                          </a:rPr>
                        </m:ctrlPr>
                      </m:sSubPr>
                      <m:e>
                        <m:r>
                          <a:rPr lang="en-US" sz="1400" b="1" i="1" smtClean="0">
                            <a:solidFill>
                              <a:schemeClr val="tx1"/>
                            </a:solidFill>
                            <a:latin typeface="Cambria Math" panose="02040503050406030204" pitchFamily="18" charset="0"/>
                          </a:rPr>
                          <m:t>𝑪</m:t>
                        </m:r>
                      </m:e>
                      <m:sub>
                        <m:r>
                          <a:rPr lang="en-US" sz="1400" b="1" i="1" smtClean="0">
                            <a:solidFill>
                              <a:schemeClr val="tx1"/>
                            </a:solidFill>
                            <a:latin typeface="Cambria Math" panose="02040503050406030204" pitchFamily="18" charset="0"/>
                          </a:rPr>
                          <m:t>𝑳</m:t>
                        </m:r>
                      </m:sub>
                    </m:sSub>
                    <m:r>
                      <a:rPr lang="en-US" sz="1400" b="1" i="1" smtClean="0">
                        <a:solidFill>
                          <a:schemeClr val="tx1"/>
                        </a:solidFill>
                        <a:latin typeface="Cambria Math" panose="02040503050406030204" pitchFamily="18" charset="0"/>
                      </a:rPr>
                      <m:t>, </m:t>
                    </m:r>
                    <m:sSub>
                      <m:sSubPr>
                        <m:ctrlPr>
                          <a:rPr lang="en-US" sz="1400" b="1" i="1" smtClean="0">
                            <a:solidFill>
                              <a:schemeClr val="tx1"/>
                            </a:solidFill>
                            <a:latin typeface="Cambria Math" panose="02040503050406030204" pitchFamily="18" charset="0"/>
                          </a:rPr>
                        </m:ctrlPr>
                      </m:sSubPr>
                      <m:e>
                        <m:r>
                          <a:rPr lang="en-US" sz="1400" b="1" i="1" smtClean="0">
                            <a:solidFill>
                              <a:schemeClr val="tx1"/>
                            </a:solidFill>
                            <a:latin typeface="Cambria Math" panose="02040503050406030204" pitchFamily="18" charset="0"/>
                          </a:rPr>
                          <m:t>𝑪</m:t>
                        </m:r>
                      </m:e>
                      <m:sub>
                        <m:r>
                          <a:rPr lang="en-US" sz="1400" b="1" i="1" smtClean="0">
                            <a:solidFill>
                              <a:schemeClr val="tx1"/>
                            </a:solidFill>
                            <a:latin typeface="Cambria Math" panose="02040503050406030204" pitchFamily="18" charset="0"/>
                          </a:rPr>
                          <m:t>𝑫</m:t>
                        </m:r>
                      </m:sub>
                    </m:sSub>
                  </m:oMath>
                </a14:m>
                <a:endParaRPr lang="en-US" sz="1400" b="1" dirty="0">
                  <a:solidFill>
                    <a:schemeClr val="tx1"/>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4924425" y="2824995"/>
                <a:ext cx="1885950" cy="553776"/>
              </a:xfrm>
              <a:prstGeom prst="rect">
                <a:avLst/>
              </a:prstGeom>
              <a:blipFill>
                <a:blip r:embed="rId3"/>
                <a:stretch>
                  <a:fillRect r="-2251" b="-7527"/>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4181871" y="3924599"/>
                <a:ext cx="3371057" cy="6738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rPr>
                  <a:t>Solve iteration equation (</a:t>
                </a:r>
                <a14:m>
                  <m:oMath xmlns:m="http://schemas.openxmlformats.org/officeDocument/2006/math">
                    <m:sSub>
                      <m:sSubPr>
                        <m:ctrlPr>
                          <a:rPr lang="en-US" sz="1400" b="1" i="1" smtClean="0">
                            <a:solidFill>
                              <a:schemeClr val="tx1"/>
                            </a:solidFill>
                            <a:latin typeface="Cambria Math" panose="02040503050406030204" pitchFamily="18" charset="0"/>
                          </a:rPr>
                        </m:ctrlPr>
                      </m:sSubPr>
                      <m:e>
                        <m:r>
                          <a:rPr lang="en-US" sz="1400" b="1" i="1">
                            <a:solidFill>
                              <a:schemeClr val="tx1"/>
                            </a:solidFill>
                            <a:latin typeface="Cambria Math" panose="02040503050406030204" pitchFamily="18" charset="0"/>
                          </a:rPr>
                          <m:t>𝑻</m:t>
                        </m:r>
                      </m:e>
                      <m:sub>
                        <m:r>
                          <a:rPr lang="en-US" sz="1400" b="1" i="1">
                            <a:solidFill>
                              <a:schemeClr val="tx1"/>
                            </a:solidFill>
                            <a:latin typeface="Cambria Math" panose="02040503050406030204" pitchFamily="18" charset="0"/>
                          </a:rPr>
                          <m:t>𝒊</m:t>
                        </m:r>
                      </m:sub>
                    </m:sSub>
                    <m:d>
                      <m:dPr>
                        <m:ctrlPr>
                          <a:rPr lang="en-US" sz="1400" b="1" i="1">
                            <a:solidFill>
                              <a:schemeClr val="tx1"/>
                            </a:solidFill>
                            <a:latin typeface="Cambria Math" panose="02040503050406030204" pitchFamily="18" charset="0"/>
                          </a:rPr>
                        </m:ctrlPr>
                      </m:dPr>
                      <m:e>
                        <m:r>
                          <a:rPr lang="en-US" sz="1400" b="1" i="1">
                            <a:solidFill>
                              <a:schemeClr val="tx1"/>
                            </a:solidFill>
                            <a:latin typeface="Cambria Math" panose="02040503050406030204" pitchFamily="18" charset="0"/>
                          </a:rPr>
                          <m:t>𝜽</m:t>
                        </m:r>
                      </m:e>
                    </m:d>
                    <m:r>
                      <a:rPr lang="en-US" sz="1400" b="1" i="1" smtClean="0">
                        <a:solidFill>
                          <a:schemeClr val="tx1"/>
                        </a:solidFill>
                        <a:latin typeface="Cambria Math" panose="02040503050406030204" pitchFamily="18" charset="0"/>
                      </a:rPr>
                      <m:t>=</m:t>
                    </m:r>
                    <m:sSub>
                      <m:sSubPr>
                        <m:ctrlPr>
                          <a:rPr lang="en-US" sz="1400" b="1" i="1" smtClean="0">
                            <a:solidFill>
                              <a:schemeClr val="tx1"/>
                            </a:solidFill>
                            <a:latin typeface="Cambria Math" panose="02040503050406030204" pitchFamily="18" charset="0"/>
                          </a:rPr>
                        </m:ctrlPr>
                      </m:sSubPr>
                      <m:e>
                        <m:r>
                          <a:rPr lang="en-US" sz="1400" b="1" i="1">
                            <a:solidFill>
                              <a:schemeClr val="tx1"/>
                            </a:solidFill>
                            <a:latin typeface="Cambria Math" panose="02040503050406030204" pitchFamily="18" charset="0"/>
                          </a:rPr>
                          <m:t>𝑻</m:t>
                        </m:r>
                      </m:e>
                      <m:sub>
                        <m:r>
                          <a:rPr lang="en-US" sz="1400" b="1" i="1">
                            <a:solidFill>
                              <a:schemeClr val="tx1"/>
                            </a:solidFill>
                            <a:latin typeface="Cambria Math" panose="02040503050406030204" pitchFamily="18" charset="0"/>
                          </a:rPr>
                          <m:t>𝒎𝒕</m:t>
                        </m:r>
                      </m:sub>
                    </m:sSub>
                  </m:oMath>
                </a14:m>
                <a:r>
                  <a:rPr lang="en-US" sz="1400" b="1" dirty="0" smtClean="0">
                    <a:solidFill>
                      <a:schemeClr val="tx1"/>
                    </a:solidFill>
                  </a:rPr>
                  <a:t>)</a:t>
                </a:r>
                <a:endParaRPr lang="en-US" sz="1400" b="1" dirty="0">
                  <a:solidFill>
                    <a:schemeClr val="tx1"/>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4181871" y="3924599"/>
                <a:ext cx="3371057" cy="673884"/>
              </a:xfrm>
              <a:prstGeom prst="rect">
                <a:avLst/>
              </a:prstGeom>
              <a:blipFill>
                <a:blip r:embed="rId4"/>
                <a:stretch>
                  <a:fillRect/>
                </a:stretch>
              </a:blipFill>
              <a:ln>
                <a:solidFill>
                  <a:schemeClr val="tx1"/>
                </a:solidFill>
              </a:ln>
            </p:spPr>
            <p:txBody>
              <a:bodyPr/>
              <a:lstStyle/>
              <a:p>
                <a:r>
                  <a:rPr lang="en-US">
                    <a:noFill/>
                  </a:rPr>
                  <a:t> </a:t>
                </a:r>
              </a:p>
            </p:txBody>
          </p:sp>
        </mc:Fallback>
      </mc:AlternateContent>
      <p:sp>
        <p:nvSpPr>
          <p:cNvPr id="11" name="Flowchart: Decision 10"/>
          <p:cNvSpPr/>
          <p:nvPr/>
        </p:nvSpPr>
        <p:spPr>
          <a:xfrm>
            <a:off x="4420789" y="4957569"/>
            <a:ext cx="2907507" cy="842050"/>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rPr>
              <a:t>Convergence condition satisfied?</a:t>
            </a:r>
            <a:endParaRPr lang="en-US" sz="1400" b="1" dirty="0">
              <a:solidFill>
                <a:schemeClr val="tx1"/>
              </a:solidFill>
            </a:endParaRPr>
          </a:p>
        </p:txBody>
      </p:sp>
      <mc:AlternateContent xmlns:mc="http://schemas.openxmlformats.org/markup-compatibility/2006" xmlns:a14="http://schemas.microsoft.com/office/drawing/2010/main">
        <mc:Choice Requires="a14">
          <p:sp>
            <p:nvSpPr>
              <p:cNvPr id="12" name="Rectangle 11"/>
              <p:cNvSpPr/>
              <p:nvPr/>
            </p:nvSpPr>
            <p:spPr>
              <a:xfrm>
                <a:off x="5076823" y="6083301"/>
                <a:ext cx="1581151" cy="4699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rPr>
                  <a:t>Converged induced factor </a:t>
                </a:r>
                <a14:m>
                  <m:oMath xmlns:m="http://schemas.openxmlformats.org/officeDocument/2006/math">
                    <m:r>
                      <a:rPr lang="en-US" sz="1400" b="1" i="1" smtClean="0">
                        <a:solidFill>
                          <a:schemeClr val="tx1"/>
                        </a:solidFill>
                        <a:latin typeface="Cambria Math" panose="02040503050406030204" pitchFamily="18" charset="0"/>
                      </a:rPr>
                      <m:t>𝒂</m:t>
                    </m:r>
                  </m:oMath>
                </a14:m>
                <a:endParaRPr lang="en-US" sz="1400" b="1" dirty="0">
                  <a:solidFill>
                    <a:schemeClr val="tx1"/>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5076823" y="6083301"/>
                <a:ext cx="1581151" cy="469900"/>
              </a:xfrm>
              <a:prstGeom prst="rect">
                <a:avLst/>
              </a:prstGeom>
              <a:blipFill>
                <a:blip r:embed="rId5"/>
                <a:stretch>
                  <a:fillRect t="-6329" b="-16456"/>
                </a:stretch>
              </a:blipFill>
              <a:ln>
                <a:solidFill>
                  <a:schemeClr val="tx1"/>
                </a:solidFill>
              </a:ln>
            </p:spPr>
            <p:txBody>
              <a:bodyPr/>
              <a:lstStyle/>
              <a:p>
                <a:r>
                  <a:rPr lang="en-US">
                    <a:noFill/>
                  </a:rPr>
                  <a:t> </a:t>
                </a:r>
              </a:p>
            </p:txBody>
          </p:sp>
        </mc:Fallback>
      </mc:AlternateContent>
      <p:cxnSp>
        <p:nvCxnSpPr>
          <p:cNvPr id="14" name="Straight Arrow Connector 13"/>
          <p:cNvCxnSpPr>
            <a:stCxn id="5" idx="2"/>
            <a:endCxn id="6" idx="0"/>
          </p:cNvCxnSpPr>
          <p:nvPr/>
        </p:nvCxnSpPr>
        <p:spPr>
          <a:xfrm flipH="1">
            <a:off x="4181871" y="413012"/>
            <a:ext cx="1685529" cy="42575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6" idx="2"/>
            <a:endCxn id="8" idx="0"/>
          </p:cNvCxnSpPr>
          <p:nvPr/>
        </p:nvCxnSpPr>
        <p:spPr>
          <a:xfrm>
            <a:off x="4181871" y="1253361"/>
            <a:ext cx="1692672" cy="654553"/>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8" idx="2"/>
            <a:endCxn id="9" idx="0"/>
          </p:cNvCxnSpPr>
          <p:nvPr/>
        </p:nvCxnSpPr>
        <p:spPr>
          <a:xfrm flipH="1">
            <a:off x="5867400" y="2393166"/>
            <a:ext cx="7143" cy="431829"/>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9" idx="2"/>
            <a:endCxn id="10" idx="0"/>
          </p:cNvCxnSpPr>
          <p:nvPr/>
        </p:nvCxnSpPr>
        <p:spPr>
          <a:xfrm>
            <a:off x="5867400" y="3378771"/>
            <a:ext cx="0" cy="54582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0" idx="2"/>
            <a:endCxn id="11" idx="0"/>
          </p:cNvCxnSpPr>
          <p:nvPr/>
        </p:nvCxnSpPr>
        <p:spPr>
          <a:xfrm>
            <a:off x="5867400" y="4598483"/>
            <a:ext cx="7143" cy="35908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1" idx="2"/>
            <a:endCxn id="12" idx="0"/>
          </p:cNvCxnSpPr>
          <p:nvPr/>
        </p:nvCxnSpPr>
        <p:spPr>
          <a:xfrm flipH="1">
            <a:off x="5867399" y="5799619"/>
            <a:ext cx="7144" cy="283682"/>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11" idx="3"/>
          </p:cNvCxnSpPr>
          <p:nvPr/>
        </p:nvCxnSpPr>
        <p:spPr>
          <a:xfrm flipV="1">
            <a:off x="7328296" y="5340892"/>
            <a:ext cx="1497014" cy="3770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flipV="1">
            <a:off x="8813800" y="2609080"/>
            <a:ext cx="12700" cy="273181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H="1">
            <a:off x="5867399" y="2609080"/>
            <a:ext cx="2957911"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319531" y="5009262"/>
            <a:ext cx="466794" cy="369332"/>
          </a:xfrm>
          <a:prstGeom prst="rect">
            <a:avLst/>
          </a:prstGeom>
          <a:noFill/>
        </p:spPr>
        <p:txBody>
          <a:bodyPr wrap="none" rtlCol="0">
            <a:spAutoFit/>
          </a:bodyPr>
          <a:lstStyle/>
          <a:p>
            <a:r>
              <a:rPr lang="en-US" dirty="0" smtClean="0"/>
              <a:t>No</a:t>
            </a:r>
            <a:endParaRPr lang="en-US" dirty="0"/>
          </a:p>
        </p:txBody>
      </p:sp>
      <p:sp>
        <p:nvSpPr>
          <p:cNvPr id="89" name="TextBox 88"/>
          <p:cNvSpPr txBox="1"/>
          <p:nvPr/>
        </p:nvSpPr>
        <p:spPr>
          <a:xfrm>
            <a:off x="5874542" y="5739813"/>
            <a:ext cx="520655" cy="369332"/>
          </a:xfrm>
          <a:prstGeom prst="rect">
            <a:avLst/>
          </a:prstGeom>
          <a:noFill/>
          <a:ln w="12700">
            <a:noFill/>
            <a:headEnd type="none" w="med" len="med"/>
            <a:tailEnd type="arrow" w="med" len="med"/>
          </a:ln>
        </p:spPr>
        <p:txBody>
          <a:bodyPr wrap="none" rtlCol="0">
            <a:spAutoFit/>
          </a:bodyPr>
          <a:lstStyle/>
          <a:p>
            <a:r>
              <a:rPr lang="en-US" dirty="0" smtClean="0"/>
              <a:t>Yes</a:t>
            </a:r>
            <a:endParaRPr lang="en-US" dirty="0"/>
          </a:p>
        </p:txBody>
      </p:sp>
      <mc:AlternateContent xmlns:mc="http://schemas.openxmlformats.org/markup-compatibility/2006" xmlns:a14="http://schemas.microsoft.com/office/drawing/2010/main">
        <mc:Choice Requires="a14">
          <p:sp>
            <p:nvSpPr>
              <p:cNvPr id="24" name="Rectangle 23"/>
              <p:cNvSpPr/>
              <p:nvPr/>
            </p:nvSpPr>
            <p:spPr>
              <a:xfrm>
                <a:off x="6657974" y="828575"/>
                <a:ext cx="1670050" cy="4145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Input data (airfoil, TSR, D, </a:t>
                </a:r>
                <a14:m>
                  <m:oMath xmlns:m="http://schemas.openxmlformats.org/officeDocument/2006/math">
                    <m:sSub>
                      <m:sSubPr>
                        <m:ctrlPr>
                          <a:rPr lang="en-US" sz="1400" b="1" i="1">
                            <a:solidFill>
                              <a:schemeClr val="tx1"/>
                            </a:solidFill>
                            <a:latin typeface="Cambria Math" panose="02040503050406030204" pitchFamily="18" charset="0"/>
                          </a:rPr>
                        </m:ctrlPr>
                      </m:sSubPr>
                      <m:e>
                        <m:r>
                          <a:rPr lang="en-US" sz="1400" b="1" i="1">
                            <a:solidFill>
                              <a:schemeClr val="tx1"/>
                            </a:solidFill>
                            <a:latin typeface="Cambria Math" panose="02040503050406030204" pitchFamily="18" charset="0"/>
                          </a:rPr>
                          <m:t>𝐕</m:t>
                        </m:r>
                      </m:e>
                      <m:sub>
                        <m:r>
                          <a:rPr lang="en-US" sz="1400" b="1">
                            <a:solidFill>
                              <a:schemeClr val="tx1"/>
                            </a:solidFill>
                            <a:latin typeface="Cambria Math" panose="02040503050406030204" pitchFamily="18" charset="0"/>
                          </a:rPr>
                          <m:t>∞</m:t>
                        </m:r>
                      </m:sub>
                    </m:sSub>
                  </m:oMath>
                </a14:m>
                <a:r>
                  <a:rPr lang="en-US" sz="1400" b="1" dirty="0" smtClean="0">
                    <a:solidFill>
                      <a:schemeClr val="tx1"/>
                    </a:solidFill>
                  </a:rPr>
                  <a:t>…)</a:t>
                </a:r>
                <a:endParaRPr lang="en-US" sz="1400" b="1" dirty="0">
                  <a:solidFill>
                    <a:schemeClr val="tx1"/>
                  </a:solidFill>
                </a:endParaRPr>
              </a:p>
            </p:txBody>
          </p:sp>
        </mc:Choice>
        <mc:Fallback xmlns="">
          <p:sp>
            <p:nvSpPr>
              <p:cNvPr id="24" name="Rectangle 23"/>
              <p:cNvSpPr>
                <a:spLocks noRot="1" noChangeAspect="1" noMove="1" noResize="1" noEditPoints="1" noAdjustHandles="1" noChangeArrowheads="1" noChangeShapeType="1" noTextEdit="1"/>
              </p:cNvSpPr>
              <p:nvPr/>
            </p:nvSpPr>
            <p:spPr>
              <a:xfrm>
                <a:off x="6657974" y="828575"/>
                <a:ext cx="1670050" cy="414599"/>
              </a:xfrm>
              <a:prstGeom prst="rect">
                <a:avLst/>
              </a:prstGeom>
              <a:blipFill>
                <a:blip r:embed="rId6"/>
                <a:stretch>
                  <a:fillRect t="-12857" r="-1449" b="-25714"/>
                </a:stretch>
              </a:blipFill>
              <a:ln>
                <a:solidFill>
                  <a:schemeClr val="tx1"/>
                </a:solidFill>
              </a:ln>
            </p:spPr>
            <p:txBody>
              <a:bodyPr/>
              <a:lstStyle/>
              <a:p>
                <a:r>
                  <a:rPr lang="en-US">
                    <a:noFill/>
                  </a:rPr>
                  <a:t> </a:t>
                </a:r>
              </a:p>
            </p:txBody>
          </p:sp>
        </mc:Fallback>
      </mc:AlternateContent>
      <p:cxnSp>
        <p:nvCxnSpPr>
          <p:cNvPr id="28" name="Straight Arrow Connector 27"/>
          <p:cNvCxnSpPr>
            <a:stCxn id="5" idx="2"/>
            <a:endCxn id="24" idx="0"/>
          </p:cNvCxnSpPr>
          <p:nvPr/>
        </p:nvCxnSpPr>
        <p:spPr>
          <a:xfrm>
            <a:off x="5867400" y="413012"/>
            <a:ext cx="1625599" cy="415563"/>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2"/>
            <a:endCxn id="8" idx="0"/>
          </p:cNvCxnSpPr>
          <p:nvPr/>
        </p:nvCxnSpPr>
        <p:spPr>
          <a:xfrm flipH="1">
            <a:off x="5874543" y="1243174"/>
            <a:ext cx="1618456" cy="66474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99520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EEB138E-CAC8-4B8E-A6CA-852CB4FDFC76}" type="slidenum">
              <a:rPr lang="en-US" smtClean="0"/>
              <a:t>12</a:t>
            </a:fld>
            <a:endParaRPr lang="en-US"/>
          </a:p>
        </p:txBody>
      </p:sp>
      <p:sp>
        <p:nvSpPr>
          <p:cNvPr id="3" name="TextBox 2"/>
          <p:cNvSpPr txBox="1"/>
          <p:nvPr/>
        </p:nvSpPr>
        <p:spPr>
          <a:xfrm>
            <a:off x="188844" y="223028"/>
            <a:ext cx="3268908" cy="369332"/>
          </a:xfrm>
          <a:prstGeom prst="rect">
            <a:avLst/>
          </a:prstGeom>
          <a:noFill/>
        </p:spPr>
        <p:txBody>
          <a:bodyPr wrap="none" rtlCol="0">
            <a:spAutoFit/>
          </a:bodyPr>
          <a:lstStyle/>
          <a:p>
            <a:r>
              <a:rPr lang="en-US" b="1" dirty="0" smtClean="0">
                <a:latin typeface="Times New Roman" panose="02020603050405020304" pitchFamily="18" charset="0"/>
                <a:cs typeface="Times New Roman" panose="02020603050405020304" pitchFamily="18" charset="0"/>
              </a:rPr>
              <a:t>3. AERODYNAMICS MODEL</a:t>
            </a:r>
          </a:p>
        </p:txBody>
      </p:sp>
      <p:cxnSp>
        <p:nvCxnSpPr>
          <p:cNvPr id="4" name="Elbow Connector 3"/>
          <p:cNvCxnSpPr/>
          <p:nvPr/>
        </p:nvCxnSpPr>
        <p:spPr>
          <a:xfrm>
            <a:off x="355600" y="592360"/>
            <a:ext cx="584200" cy="184666"/>
          </a:xfrm>
          <a:prstGeom prst="bentConnector3">
            <a:avLst>
              <a:gd name="adj1" fmla="val 0"/>
            </a:avLst>
          </a:prstGeom>
          <a:ln>
            <a:tailEnd type="triangle"/>
          </a:ln>
        </p:spPr>
        <p:style>
          <a:lnRef idx="2">
            <a:schemeClr val="dk1"/>
          </a:lnRef>
          <a:fillRef idx="0">
            <a:schemeClr val="dk1"/>
          </a:fillRef>
          <a:effectRef idx="1">
            <a:schemeClr val="dk1"/>
          </a:effectRef>
          <a:fontRef idx="minor">
            <a:schemeClr val="tx1"/>
          </a:fontRef>
        </p:style>
      </p:cxnSp>
      <p:sp>
        <p:nvSpPr>
          <p:cNvPr id="5" name="TextBox 4"/>
          <p:cNvSpPr txBox="1"/>
          <p:nvPr/>
        </p:nvSpPr>
        <p:spPr>
          <a:xfrm>
            <a:off x="939800" y="592360"/>
            <a:ext cx="2418291" cy="369332"/>
          </a:xfrm>
          <a:prstGeom prst="rect">
            <a:avLst/>
          </a:prstGeom>
          <a:noFill/>
        </p:spPr>
        <p:txBody>
          <a:bodyPr wrap="none" rtlCol="0">
            <a:spAutoFit/>
          </a:bodyPr>
          <a:lstStyle/>
          <a:p>
            <a:r>
              <a:rPr lang="en-US" dirty="0" smtClean="0"/>
              <a:t>Finite aspect ratio effect</a:t>
            </a:r>
            <a:endParaRPr lang="en-US" dirty="0"/>
          </a:p>
        </p:txBody>
      </p:sp>
      <p:sp>
        <p:nvSpPr>
          <p:cNvPr id="6" name="TextBox 5"/>
          <p:cNvSpPr txBox="1"/>
          <p:nvPr/>
        </p:nvSpPr>
        <p:spPr>
          <a:xfrm>
            <a:off x="939800" y="1331024"/>
            <a:ext cx="3949700" cy="2862322"/>
          </a:xfrm>
          <a:prstGeom prst="rect">
            <a:avLst/>
          </a:prstGeom>
          <a:noFill/>
        </p:spPr>
        <p:txBody>
          <a:bodyPr wrap="square" rtlCol="0">
            <a:spAutoFit/>
          </a:bodyPr>
          <a:lstStyle/>
          <a:p>
            <a:r>
              <a:rPr lang="en-US" dirty="0"/>
              <a:t>Straight blade wind </a:t>
            </a:r>
            <a:r>
              <a:rPr lang="en-US" dirty="0" smtClean="0"/>
              <a:t>turbine performance </a:t>
            </a:r>
            <a:r>
              <a:rPr lang="en-US" dirty="0"/>
              <a:t>prediction is significantly affected by blade tips and finite </a:t>
            </a:r>
            <a:r>
              <a:rPr lang="en-US" dirty="0" smtClean="0"/>
              <a:t>aspect ratio effects</a:t>
            </a:r>
          </a:p>
          <a:p>
            <a:r>
              <a:rPr lang="en-US" dirty="0"/>
              <a:t>T</a:t>
            </a:r>
            <a:r>
              <a:rPr lang="en-US" dirty="0" smtClean="0"/>
              <a:t>he </a:t>
            </a:r>
            <a:r>
              <a:rPr lang="en-US" dirty="0"/>
              <a:t>air passing through the rotor flows toward the tips of the blade, and the streamtubes passing near the blade tips consequently transfer less momentum to the airfoil than those passing at the equator. The blade tips are consequently less efficient than the rest of the blade</a:t>
            </a:r>
          </a:p>
        </p:txBody>
      </p:sp>
      <mc:AlternateContent xmlns:mc="http://schemas.openxmlformats.org/markup-compatibility/2006" xmlns:a14="http://schemas.microsoft.com/office/drawing/2010/main">
        <mc:Choice Requires="a14">
          <p:sp>
            <p:nvSpPr>
              <p:cNvPr id="7" name="Rectangle 6"/>
              <p:cNvSpPr/>
              <p:nvPr/>
            </p:nvSpPr>
            <p:spPr>
              <a:xfrm>
                <a:off x="5617955" y="1335710"/>
                <a:ext cx="1987404" cy="6127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𝐹</m:t>
                      </m:r>
                      <m:r>
                        <a:rPr lang="en-US" i="0">
                          <a:latin typeface="Cambria Math" panose="02040503050406030204" pitchFamily="18" charset="0"/>
                        </a:rPr>
                        <m:t>=</m:t>
                      </m:r>
                      <m:f>
                        <m:fPr>
                          <m:ctrlPr>
                            <a:rPr lang="en-US" i="1">
                              <a:latin typeface="Cambria Math" panose="02040503050406030204" pitchFamily="18" charset="0"/>
                            </a:rPr>
                          </m:ctrlPr>
                        </m:fPr>
                        <m:num>
                          <m:r>
                            <a:rPr lang="en-US" i="0">
                              <a:latin typeface="Cambria Math" panose="02040503050406030204" pitchFamily="18" charset="0"/>
                            </a:rPr>
                            <m:t>2</m:t>
                          </m:r>
                        </m:num>
                        <m:den>
                          <m:r>
                            <a:rPr lang="en-US" i="1">
                              <a:latin typeface="Cambria Math" panose="02040503050406030204" pitchFamily="18" charset="0"/>
                            </a:rPr>
                            <m:t>𝜋</m:t>
                          </m:r>
                        </m:den>
                      </m:f>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r>
                                <m:rPr>
                                  <m:sty m:val="p"/>
                                </m:rPr>
                                <a:rPr lang="en-US" i="0">
                                  <a:latin typeface="Cambria Math" panose="02040503050406030204" pitchFamily="18" charset="0"/>
                                </a:rPr>
                                <m:t>cos</m:t>
                              </m:r>
                            </m:e>
                            <m:sup>
                              <m:r>
                                <a:rPr lang="en-US" i="0">
                                  <a:latin typeface="Cambria Math" panose="02040503050406030204" pitchFamily="18" charset="0"/>
                                </a:rPr>
                                <m:t>−1</m:t>
                              </m:r>
                            </m:sup>
                          </m:sSup>
                        </m:fName>
                        <m:e>
                          <m:d>
                            <m:dPr>
                              <m:begChr m:val=""/>
                              <m:ctrlPr>
                                <a:rPr lang="en-US" i="1">
                                  <a:latin typeface="Cambria Math" panose="02040503050406030204" pitchFamily="18" charset="0"/>
                                </a:rPr>
                              </m:ctrlPr>
                            </m:dPr>
                            <m:e>
                              <m:sSup>
                                <m:sSupPr>
                                  <m:ctrlPr>
                                    <a:rPr lang="en-US" i="1">
                                      <a:latin typeface="Cambria Math" panose="02040503050406030204" pitchFamily="18" charset="0"/>
                                    </a:rPr>
                                  </m:ctrlPr>
                                </m:sSupPr>
                                <m:e>
                                  <m:d>
                                    <m:dPr>
                                      <m:endChr m:val=""/>
                                      <m:ctrlPr>
                                        <a:rPr lang="en-US" i="1">
                                          <a:latin typeface="Cambria Math" panose="02040503050406030204" pitchFamily="18" charset="0"/>
                                        </a:rPr>
                                      </m:ctrlPr>
                                    </m:dPr>
                                    <m:e>
                                      <m:r>
                                        <a:rPr lang="en-US" i="1">
                                          <a:latin typeface="Cambria Math" panose="02040503050406030204" pitchFamily="18" charset="0"/>
                                        </a:rPr>
                                        <m:t>𝑒</m:t>
                                      </m:r>
                                    </m:e>
                                  </m:d>
                                </m:e>
                                <m:sup>
                                  <m:r>
                                    <a:rPr lang="en-US" i="0">
                                      <a:latin typeface="Cambria Math" panose="02040503050406030204" pitchFamily="18" charset="0"/>
                                    </a:rPr>
                                    <m:t>−</m:t>
                                  </m:r>
                                  <m:r>
                                    <a:rPr lang="en-US" i="1">
                                      <a:latin typeface="Cambria Math" panose="02040503050406030204" pitchFamily="18" charset="0"/>
                                    </a:rPr>
                                    <m:t>𝑓</m:t>
                                  </m:r>
                                </m:sup>
                              </m:sSup>
                            </m:e>
                          </m:d>
                        </m:e>
                      </m:func>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5617955" y="1335710"/>
                <a:ext cx="1987404" cy="61279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8610600" y="1304772"/>
                <a:ext cx="1677702" cy="6746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r>
                        <a:rPr lang="en-US" i="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𝑁</m:t>
                          </m:r>
                        </m:num>
                        <m:den>
                          <m:r>
                            <a:rPr lang="en-US" i="0">
                              <a:latin typeface="Cambria Math" panose="02040503050406030204" pitchFamily="18" charset="0"/>
                            </a:rPr>
                            <m:t>2</m:t>
                          </m:r>
                        </m:den>
                      </m:f>
                      <m:f>
                        <m:fPr>
                          <m:ctrlPr>
                            <a:rPr lang="en-US" i="1">
                              <a:latin typeface="Cambria Math" panose="02040503050406030204" pitchFamily="18" charset="0"/>
                            </a:rPr>
                          </m:ctrlPr>
                        </m:fPr>
                        <m:num>
                          <m:r>
                            <a:rPr lang="en-US" i="0">
                              <a:latin typeface="Cambria Math" panose="02040503050406030204" pitchFamily="18" charset="0"/>
                            </a:rPr>
                            <m:t>1−</m:t>
                          </m:r>
                          <m:d>
                            <m:dPr>
                              <m:begChr m:val="|"/>
                              <m:endChr m:val="|"/>
                              <m:ctrlPr>
                                <a:rPr lang="en-US" i="1">
                                  <a:latin typeface="Cambria Math" panose="02040503050406030204" pitchFamily="18" charset="0"/>
                                </a:rPr>
                              </m:ctrlPr>
                            </m:dPr>
                            <m:e>
                              <m:r>
                                <a:rPr lang="en-US" i="1">
                                  <a:latin typeface="Cambria Math" panose="02040503050406030204" pitchFamily="18" charset="0"/>
                                </a:rPr>
                                <m:t>𝜂</m:t>
                              </m:r>
                            </m:e>
                          </m:d>
                        </m:num>
                        <m:den>
                          <m:d>
                            <m:dPr>
                              <m:begChr m:val="|"/>
                              <m:endChr m:val="|"/>
                              <m:ctrlPr>
                                <a:rPr lang="en-US" i="1">
                                  <a:latin typeface="Cambria Math" panose="02040503050406030204" pitchFamily="18" charset="0"/>
                                </a:rPr>
                              </m:ctrlPr>
                            </m:dPr>
                            <m:e>
                              <m:r>
                                <a:rPr lang="en-US" i="1">
                                  <a:latin typeface="Cambria Math" panose="02040503050406030204" pitchFamily="18" charset="0"/>
                                </a:rPr>
                                <m:t>𝜂</m:t>
                              </m:r>
                              <m:func>
                                <m:funcPr>
                                  <m:ctrlPr>
                                    <a:rPr lang="en-US" i="1">
                                      <a:latin typeface="Cambria Math" panose="02040503050406030204" pitchFamily="18" charset="0"/>
                                    </a:rPr>
                                  </m:ctrlPr>
                                </m:funcPr>
                                <m:fName>
                                  <m:r>
                                    <m:rPr>
                                      <m:sty m:val="p"/>
                                    </m:rPr>
                                    <a:rPr lang="en-US" i="0">
                                      <a:latin typeface="Cambria Math" panose="02040503050406030204" pitchFamily="18" charset="0"/>
                                    </a:rPr>
                                    <m:t>sin</m:t>
                                  </m:r>
                                </m:fName>
                                <m:e>
                                  <m:r>
                                    <a:rPr lang="en-US" i="1">
                                      <a:latin typeface="Cambria Math" panose="02040503050406030204" pitchFamily="18" charset="0"/>
                                    </a:rPr>
                                    <m:t>𝛼</m:t>
                                  </m:r>
                                </m:e>
                              </m:func>
                            </m:e>
                          </m:d>
                        </m:den>
                      </m:f>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8610600" y="1304772"/>
                <a:ext cx="1677702" cy="67467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5516723" y="2711081"/>
                <a:ext cx="5120953" cy="6562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𝑊</m:t>
                          </m:r>
                        </m:num>
                        <m:den>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0">
                                  <a:latin typeface="Cambria Math" panose="02040503050406030204" pitchFamily="18" charset="0"/>
                                </a:rPr>
                                <m:t>∞</m:t>
                              </m:r>
                            </m:sub>
                          </m:sSub>
                        </m:den>
                      </m:f>
                      <m:r>
                        <a:rPr lang="en-US" i="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𝑇𝑆𝑅</m:t>
                                  </m:r>
                                  <m:r>
                                    <a:rPr lang="en-US" i="0">
                                      <a:latin typeface="Cambria Math" panose="02040503050406030204" pitchFamily="18" charset="0"/>
                                    </a:rPr>
                                    <m:t>−</m:t>
                                  </m:r>
                                  <m:d>
                                    <m:dPr>
                                      <m:ctrlPr>
                                        <a:rPr lang="en-US" i="1">
                                          <a:latin typeface="Cambria Math" panose="02040503050406030204" pitchFamily="18" charset="0"/>
                                        </a:rPr>
                                      </m:ctrlPr>
                                    </m:dPr>
                                    <m:e>
                                      <m:r>
                                        <a:rPr lang="en-US" i="0">
                                          <a:latin typeface="Cambria Math" panose="02040503050406030204" pitchFamily="18" charset="0"/>
                                        </a:rPr>
                                        <m:t>1−</m:t>
                                      </m:r>
                                      <m:r>
                                        <a:rPr lang="en-US" i="1">
                                          <a:latin typeface="Cambria Math" panose="02040503050406030204" pitchFamily="18" charset="0"/>
                                        </a:rPr>
                                        <m:t>𝑎</m:t>
                                      </m:r>
                                    </m:e>
                                  </m:d>
                                  <m:r>
                                    <a:rPr lang="en-US" i="1">
                                      <a:latin typeface="Cambria Math" panose="02040503050406030204" pitchFamily="18" charset="0"/>
                                    </a:rPr>
                                    <m:t>𝑠𝑖𝑛</m:t>
                                  </m:r>
                                  <m:r>
                                    <a:rPr lang="en-US" i="1">
                                      <a:latin typeface="Cambria Math" panose="02040503050406030204" pitchFamily="18" charset="0"/>
                                    </a:rPr>
                                    <m:t>𝜃</m:t>
                                  </m:r>
                                </m:e>
                              </m:d>
                            </m:e>
                            <m:sup>
                              <m:r>
                                <a:rPr lang="en-US" i="0">
                                  <a:latin typeface="Cambria Math" panose="02040503050406030204" pitchFamily="18" charset="0"/>
                                </a:rPr>
                                <m:t>2</m:t>
                              </m:r>
                            </m:sup>
                          </m:sSup>
                          <m:r>
                            <a:rPr lang="en-US" i="0">
                              <a:latin typeface="Cambria Math" panose="02040503050406030204" pitchFamily="18" charset="0"/>
                            </a:rPr>
                            <m:t>+</m:t>
                          </m:r>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0">
                                              <a:latin typeface="Cambria Math" panose="02040503050406030204" pitchFamily="18" charset="0"/>
                                            </a:rPr>
                                            <m:t>1−</m:t>
                                          </m:r>
                                          <m:r>
                                            <a:rPr lang="en-US" i="1">
                                              <a:latin typeface="Cambria Math" panose="02040503050406030204" pitchFamily="18" charset="0"/>
                                            </a:rPr>
                                            <m:t>𝑎</m:t>
                                          </m:r>
                                        </m:e>
                                      </m:d>
                                    </m:e>
                                    <m:sup>
                                      <m:r>
                                        <a:rPr lang="en-US" i="0">
                                          <a:latin typeface="Cambria Math" panose="02040503050406030204" pitchFamily="18" charset="0"/>
                                        </a:rPr>
                                        <m:t>2</m:t>
                                      </m:r>
                                    </m:sup>
                                  </m:sSup>
                                  <m:sSup>
                                    <m:sSupPr>
                                      <m:ctrlPr>
                                        <a:rPr lang="en-US" i="1">
                                          <a:latin typeface="Cambria Math" panose="02040503050406030204" pitchFamily="18" charset="0"/>
                                        </a:rPr>
                                      </m:ctrlPr>
                                    </m:sSupPr>
                                    <m:e>
                                      <m:r>
                                        <a:rPr lang="en-US" i="1">
                                          <a:latin typeface="Cambria Math" panose="02040503050406030204" pitchFamily="18" charset="0"/>
                                        </a:rPr>
                                        <m:t>𝐹</m:t>
                                      </m:r>
                                    </m:e>
                                    <m:sup>
                                      <m:r>
                                        <a:rPr lang="en-US" i="0">
                                          <a:latin typeface="Cambria Math" panose="02040503050406030204" pitchFamily="18" charset="0"/>
                                        </a:rPr>
                                        <m:t>2</m:t>
                                      </m:r>
                                    </m:sup>
                                  </m:sSup>
                                  <m:r>
                                    <m:rPr>
                                      <m:sty m:val="p"/>
                                    </m:rPr>
                                    <a:rPr lang="en-US" i="0">
                                      <a:latin typeface="Cambria Math" panose="02040503050406030204" pitchFamily="18" charset="0"/>
                                    </a:rPr>
                                    <m:t>cos</m:t>
                                  </m:r>
                                </m:e>
                                <m:sup>
                                  <m:r>
                                    <a:rPr lang="en-US" i="0">
                                      <a:latin typeface="Cambria Math" panose="02040503050406030204" pitchFamily="18" charset="0"/>
                                    </a:rPr>
                                    <m:t>2</m:t>
                                  </m:r>
                                </m:sup>
                              </m:sSup>
                            </m:fName>
                            <m:e>
                              <m:r>
                                <a:rPr lang="en-US" i="1">
                                  <a:latin typeface="Cambria Math" panose="02040503050406030204" pitchFamily="18" charset="0"/>
                                </a:rPr>
                                <m:t>𝜃</m:t>
                              </m:r>
                            </m:e>
                          </m:func>
                        </m:e>
                      </m:rad>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5516723" y="2711081"/>
                <a:ext cx="5120953"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5617955" y="3897159"/>
                <a:ext cx="3292889"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𝛼</m:t>
                      </m:r>
                      <m:r>
                        <a:rPr lang="en-US" i="0">
                          <a:latin typeface="Cambria Math" panose="02040503050406030204" pitchFamily="18" charset="0"/>
                        </a:rPr>
                        <m:t>=</m:t>
                      </m:r>
                      <m:func>
                        <m:funcPr>
                          <m:ctrlPr>
                            <a:rPr lang="en-US" i="1">
                              <a:latin typeface="Cambria Math" panose="02040503050406030204" pitchFamily="18" charset="0"/>
                            </a:rPr>
                          </m:ctrlPr>
                        </m:funcPr>
                        <m:fName>
                          <m:r>
                            <m:rPr>
                              <m:sty m:val="p"/>
                            </m:rPr>
                            <a:rPr lang="en-US" i="0">
                              <a:latin typeface="Cambria Math" panose="02040503050406030204" pitchFamily="18" charset="0"/>
                            </a:rPr>
                            <m:t>atan</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d>
                                    <m:dPr>
                                      <m:ctrlPr>
                                        <a:rPr lang="en-US" i="1">
                                          <a:latin typeface="Cambria Math" panose="02040503050406030204" pitchFamily="18" charset="0"/>
                                        </a:rPr>
                                      </m:ctrlPr>
                                    </m:dPr>
                                    <m:e>
                                      <m:r>
                                        <a:rPr lang="en-US" i="0">
                                          <a:latin typeface="Cambria Math" panose="02040503050406030204" pitchFamily="18" charset="0"/>
                                        </a:rPr>
                                        <m:t>1−</m:t>
                                      </m:r>
                                      <m:r>
                                        <a:rPr lang="en-US" i="1">
                                          <a:latin typeface="Cambria Math" panose="02040503050406030204" pitchFamily="18" charset="0"/>
                                        </a:rPr>
                                        <m:t>𝑎</m:t>
                                      </m:r>
                                    </m:e>
                                  </m:d>
                                  <m:r>
                                    <a:rPr lang="en-US" i="1">
                                      <a:latin typeface="Cambria Math" panose="02040503050406030204" pitchFamily="18" charset="0"/>
                                    </a:rPr>
                                    <m:t>𝐹</m:t>
                                  </m:r>
                                  <m:func>
                                    <m:funcPr>
                                      <m:ctrlPr>
                                        <a:rPr lang="en-US" i="1">
                                          <a:latin typeface="Cambria Math" panose="02040503050406030204" pitchFamily="18" charset="0"/>
                                        </a:rPr>
                                      </m:ctrlPr>
                                    </m:funcPr>
                                    <m:fName>
                                      <m:r>
                                        <m:rPr>
                                          <m:sty m:val="p"/>
                                        </m:rPr>
                                        <a:rPr lang="en-US" i="0">
                                          <a:latin typeface="Cambria Math" panose="02040503050406030204" pitchFamily="18" charset="0"/>
                                        </a:rPr>
                                        <m:t>cos</m:t>
                                      </m:r>
                                    </m:fName>
                                    <m:e>
                                      <m:r>
                                        <a:rPr lang="en-US" i="1">
                                          <a:latin typeface="Cambria Math" panose="02040503050406030204" pitchFamily="18" charset="0"/>
                                        </a:rPr>
                                        <m:t>𝜃</m:t>
                                      </m:r>
                                    </m:e>
                                  </m:func>
                                </m:num>
                                <m:den>
                                  <m:r>
                                    <a:rPr lang="en-US" i="1">
                                      <a:latin typeface="Cambria Math" panose="02040503050406030204" pitchFamily="18" charset="0"/>
                                    </a:rPr>
                                    <m:t>𝑇𝑆𝑅</m:t>
                                  </m:r>
                                  <m:r>
                                    <a:rPr lang="en-US" i="0">
                                      <a:latin typeface="Cambria Math" panose="02040503050406030204" pitchFamily="18" charset="0"/>
                                    </a:rPr>
                                    <m:t>−</m:t>
                                  </m:r>
                                  <m:d>
                                    <m:dPr>
                                      <m:ctrlPr>
                                        <a:rPr lang="en-US" i="1">
                                          <a:latin typeface="Cambria Math" panose="02040503050406030204" pitchFamily="18" charset="0"/>
                                        </a:rPr>
                                      </m:ctrlPr>
                                    </m:dPr>
                                    <m:e>
                                      <m:r>
                                        <a:rPr lang="en-US" i="0">
                                          <a:latin typeface="Cambria Math" panose="02040503050406030204" pitchFamily="18" charset="0"/>
                                        </a:rPr>
                                        <m:t>1−</m:t>
                                      </m:r>
                                      <m:r>
                                        <a:rPr lang="en-US" i="1">
                                          <a:latin typeface="Cambria Math" panose="02040503050406030204" pitchFamily="18" charset="0"/>
                                        </a:rPr>
                                        <m:t>𝑎</m:t>
                                      </m:r>
                                    </m:e>
                                  </m:d>
                                  <m:r>
                                    <a:rPr lang="en-US" i="1">
                                      <a:latin typeface="Cambria Math" panose="02040503050406030204" pitchFamily="18" charset="0"/>
                                    </a:rPr>
                                    <m:t>𝑠𝑖𝑛</m:t>
                                  </m:r>
                                  <m:r>
                                    <a:rPr lang="en-US" i="1">
                                      <a:latin typeface="Cambria Math" panose="02040503050406030204" pitchFamily="18" charset="0"/>
                                    </a:rPr>
                                    <m:t>𝜃</m:t>
                                  </m:r>
                                </m:den>
                              </m:f>
                            </m:e>
                          </m:d>
                        </m:e>
                      </m:func>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5617955" y="3897159"/>
                <a:ext cx="3292889" cy="71468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5597846" y="5085333"/>
                <a:ext cx="1989326" cy="7975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𝐿</m:t>
                          </m:r>
                          <m:d>
                            <m:dPr>
                              <m:ctrlPr>
                                <a:rPr lang="en-US" i="1">
                                  <a:latin typeface="Cambria Math" panose="02040503050406030204" pitchFamily="18" charset="0"/>
                                </a:rPr>
                              </m:ctrlPr>
                            </m:dPr>
                            <m:e>
                              <m:r>
                                <a:rPr lang="en-US" i="0">
                                  <a:latin typeface="Cambria Math" panose="02040503050406030204" pitchFamily="18" charset="0"/>
                                </a:rPr>
                                <m:t>3</m:t>
                              </m:r>
                              <m:r>
                                <a:rPr lang="en-US" i="1">
                                  <a:latin typeface="Cambria Math" panose="02040503050406030204" pitchFamily="18" charset="0"/>
                                </a:rPr>
                                <m:t>𝐷</m:t>
                              </m:r>
                            </m:e>
                          </m:d>
                        </m:sub>
                      </m:sSub>
                      <m:r>
                        <a:rPr lang="en-US" i="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𝐿</m:t>
                              </m:r>
                              <m:d>
                                <m:dPr>
                                  <m:ctrlPr>
                                    <a:rPr lang="en-US" i="1">
                                      <a:latin typeface="Cambria Math" panose="02040503050406030204" pitchFamily="18" charset="0"/>
                                    </a:rPr>
                                  </m:ctrlPr>
                                </m:dPr>
                                <m:e>
                                  <m:r>
                                    <a:rPr lang="en-US" i="0">
                                      <a:latin typeface="Cambria Math" panose="02040503050406030204" pitchFamily="18" charset="0"/>
                                    </a:rPr>
                                    <m:t>2</m:t>
                                  </m:r>
                                  <m:r>
                                    <a:rPr lang="en-US" i="1">
                                      <a:latin typeface="Cambria Math" panose="02040503050406030204" pitchFamily="18" charset="0"/>
                                    </a:rPr>
                                    <m:t>𝐷</m:t>
                                  </m:r>
                                </m:e>
                              </m:d>
                            </m:sub>
                          </m:sSub>
                        </m:num>
                        <m:den>
                          <m:r>
                            <a:rPr lang="en-US" i="0">
                              <a:latin typeface="Cambria Math" panose="02040503050406030204" pitchFamily="18" charset="0"/>
                            </a:rPr>
                            <m:t>1+</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0">
                                      <a:latin typeface="Cambria Math" panose="02040503050406030204" pitchFamily="18" charset="0"/>
                                    </a:rPr>
                                    <m:t>0</m:t>
                                  </m:r>
                                </m:sub>
                              </m:sSub>
                            </m:num>
                            <m:den>
                              <m:r>
                                <a:rPr lang="en-US" i="1">
                                  <a:latin typeface="Cambria Math" panose="02040503050406030204" pitchFamily="18" charset="0"/>
                                </a:rPr>
                                <m:t>𝜋</m:t>
                              </m:r>
                              <m:r>
                                <a:rPr lang="en-US" i="1">
                                  <a:latin typeface="Cambria Math" panose="02040503050406030204" pitchFamily="18" charset="0"/>
                                </a:rPr>
                                <m:t>𝐴𝑅</m:t>
                              </m:r>
                            </m:den>
                          </m:f>
                        </m:den>
                      </m:f>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5597846" y="5085333"/>
                <a:ext cx="1989326" cy="79752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8132922" y="5141715"/>
                <a:ext cx="2679901" cy="6815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𝐶</m:t>
                          </m:r>
                        </m:e>
                        <m:sub>
                          <m:d>
                            <m:dPr>
                              <m:begChr m:val=""/>
                              <m:ctrlPr>
                                <a:rPr lang="en-US" i="1">
                                  <a:latin typeface="Cambria Math" panose="02040503050406030204" pitchFamily="18" charset="0"/>
                                </a:rPr>
                              </m:ctrlPr>
                            </m:dPr>
                            <m:e>
                              <m:r>
                                <a:rPr lang="en-US" i="1">
                                  <a:latin typeface="Cambria Math" panose="02040503050406030204" pitchFamily="18" charset="0"/>
                                </a:rPr>
                                <m:t>𝐷</m:t>
                              </m:r>
                              <m:r>
                                <a:rPr lang="en-US" i="0">
                                  <a:latin typeface="Cambria Math" panose="02040503050406030204" pitchFamily="18" charset="0"/>
                                </a:rPr>
                                <m:t>(3</m:t>
                              </m:r>
                              <m:r>
                                <a:rPr lang="en-US" i="1">
                                  <a:latin typeface="Cambria Math" panose="02040503050406030204" pitchFamily="18" charset="0"/>
                                </a:rPr>
                                <m:t>𝐷</m:t>
                              </m:r>
                            </m:e>
                          </m:d>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d>
                            <m:dPr>
                              <m:begChr m:val=""/>
                              <m:ctrlPr>
                                <a:rPr lang="en-US" i="1">
                                  <a:latin typeface="Cambria Math" panose="02040503050406030204" pitchFamily="18" charset="0"/>
                                </a:rPr>
                              </m:ctrlPr>
                            </m:dPr>
                            <m:e>
                              <m:r>
                                <a:rPr lang="en-US" i="1">
                                  <a:latin typeface="Cambria Math" panose="02040503050406030204" pitchFamily="18" charset="0"/>
                                </a:rPr>
                                <m:t>𝐷</m:t>
                              </m:r>
                              <m:r>
                                <a:rPr lang="en-US" i="0">
                                  <a:latin typeface="Cambria Math" panose="02040503050406030204" pitchFamily="18" charset="0"/>
                                </a:rPr>
                                <m:t>(2</m:t>
                              </m:r>
                              <m:r>
                                <a:rPr lang="en-US" i="1">
                                  <a:latin typeface="Cambria Math" panose="02040503050406030204" pitchFamily="18" charset="0"/>
                                </a:rPr>
                                <m:t>𝐷</m:t>
                              </m:r>
                            </m:e>
                          </m:d>
                        </m:sub>
                      </m:sSub>
                      <m:r>
                        <a:rPr lang="en-US" i="0">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𝐶</m:t>
                              </m:r>
                            </m:e>
                            <m:sub>
                              <m:r>
                                <a:rPr lang="en-US" i="1">
                                  <a:latin typeface="Cambria Math" panose="02040503050406030204" pitchFamily="18" charset="0"/>
                                </a:rPr>
                                <m:t>𝐿</m:t>
                              </m:r>
                              <m:d>
                                <m:dPr>
                                  <m:ctrlPr>
                                    <a:rPr lang="en-US" i="1">
                                      <a:latin typeface="Cambria Math" panose="02040503050406030204" pitchFamily="18" charset="0"/>
                                    </a:rPr>
                                  </m:ctrlPr>
                                </m:dPr>
                                <m:e>
                                  <m:r>
                                    <a:rPr lang="en-US" i="0">
                                      <a:latin typeface="Cambria Math" panose="02040503050406030204" pitchFamily="18" charset="0"/>
                                    </a:rPr>
                                    <m:t>3</m:t>
                                  </m:r>
                                  <m:r>
                                    <a:rPr lang="en-US" i="1">
                                      <a:latin typeface="Cambria Math" panose="02040503050406030204" pitchFamily="18" charset="0"/>
                                    </a:rPr>
                                    <m:t>𝐷</m:t>
                                  </m:r>
                                </m:e>
                              </m:d>
                            </m:sub>
                            <m:sup>
                              <m:r>
                                <a:rPr lang="en-US" i="0">
                                  <a:latin typeface="Cambria Math" panose="02040503050406030204" pitchFamily="18" charset="0"/>
                                </a:rPr>
                                <m:t>2</m:t>
                              </m:r>
                            </m:sup>
                          </m:sSubSup>
                        </m:num>
                        <m:den>
                          <m:r>
                            <a:rPr lang="en-US" i="1">
                              <a:latin typeface="Cambria Math" panose="02040503050406030204" pitchFamily="18" charset="0"/>
                            </a:rPr>
                            <m:t>𝜋</m:t>
                          </m:r>
                          <m:r>
                            <a:rPr lang="en-US" i="1">
                              <a:latin typeface="Cambria Math" panose="02040503050406030204" pitchFamily="18" charset="0"/>
                            </a:rPr>
                            <m:t>𝐴𝑅</m:t>
                          </m:r>
                        </m:den>
                      </m:f>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8132922" y="5141715"/>
                <a:ext cx="2679901" cy="681533"/>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921222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EEB138E-CAC8-4B8E-A6CA-852CB4FDFC76}" type="slidenum">
              <a:rPr lang="en-US" smtClean="0"/>
              <a:t>13</a:t>
            </a:fld>
            <a:endParaRPr lang="en-US"/>
          </a:p>
        </p:txBody>
      </p:sp>
      <p:sp>
        <p:nvSpPr>
          <p:cNvPr id="3" name="TextBox 2"/>
          <p:cNvSpPr txBox="1"/>
          <p:nvPr/>
        </p:nvSpPr>
        <p:spPr>
          <a:xfrm>
            <a:off x="188844" y="223028"/>
            <a:ext cx="2952988"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4</a:t>
            </a:r>
            <a:r>
              <a:rPr lang="en-US" b="1" dirty="0" smtClean="0">
                <a:latin typeface="Times New Roman" panose="02020603050405020304" pitchFamily="18" charset="0"/>
                <a:cs typeface="Times New Roman" panose="02020603050405020304" pitchFamily="18" charset="0"/>
              </a:rPr>
              <a:t>. RESULTS VALIDATION</a:t>
            </a:r>
          </a:p>
        </p:txBody>
      </p:sp>
      <p:cxnSp>
        <p:nvCxnSpPr>
          <p:cNvPr id="4" name="Elbow Connector 3"/>
          <p:cNvCxnSpPr/>
          <p:nvPr/>
        </p:nvCxnSpPr>
        <p:spPr>
          <a:xfrm>
            <a:off x="355600" y="592360"/>
            <a:ext cx="584200" cy="184666"/>
          </a:xfrm>
          <a:prstGeom prst="bentConnector3">
            <a:avLst>
              <a:gd name="adj1" fmla="val 0"/>
            </a:avLst>
          </a:prstGeom>
          <a:ln>
            <a:tailEnd type="triangle"/>
          </a:ln>
        </p:spPr>
        <p:style>
          <a:lnRef idx="2">
            <a:schemeClr val="dk1"/>
          </a:lnRef>
          <a:fillRef idx="0">
            <a:schemeClr val="dk1"/>
          </a:fillRef>
          <a:effectRef idx="1">
            <a:schemeClr val="dk1"/>
          </a:effectRef>
          <a:fontRef idx="minor">
            <a:schemeClr val="tx1"/>
          </a:fontRef>
        </p:style>
      </p:cxnSp>
      <p:sp>
        <p:nvSpPr>
          <p:cNvPr id="5" name="TextBox 4"/>
          <p:cNvSpPr txBox="1"/>
          <p:nvPr/>
        </p:nvSpPr>
        <p:spPr>
          <a:xfrm>
            <a:off x="939800" y="594686"/>
            <a:ext cx="4089581" cy="369332"/>
          </a:xfrm>
          <a:prstGeom prst="rect">
            <a:avLst/>
          </a:prstGeom>
          <a:noFill/>
        </p:spPr>
        <p:txBody>
          <a:bodyPr wrap="none" rtlCol="0">
            <a:spAutoFit/>
          </a:bodyPr>
          <a:lstStyle/>
          <a:p>
            <a:r>
              <a:rPr lang="en-US" b="1" dirty="0"/>
              <a:t>Comparison with Numerical simulation</a:t>
            </a:r>
          </a:p>
        </p:txBody>
      </p:sp>
      <p:sp>
        <p:nvSpPr>
          <p:cNvPr id="6" name="Rectangle 5"/>
          <p:cNvSpPr/>
          <p:nvPr/>
        </p:nvSpPr>
        <p:spPr>
          <a:xfrm>
            <a:off x="1549921" y="1618650"/>
            <a:ext cx="2384435" cy="507831"/>
          </a:xfrm>
          <a:prstGeom prst="rect">
            <a:avLst/>
          </a:prstGeom>
        </p:spPr>
        <p:txBody>
          <a:bodyPr wrap="none">
            <a:spAutoFit/>
          </a:bodyPr>
          <a:lstStyle/>
          <a:p>
            <a:pPr algn="just">
              <a:lnSpc>
                <a:spcPct val="150000"/>
              </a:lnSpc>
              <a:spcAft>
                <a:spcPts val="600"/>
              </a:spcAft>
            </a:pPr>
            <a:r>
              <a:rPr lang="en-US" b="1" dirty="0">
                <a:latin typeface="Times New Roman" panose="02020603050405020304" pitchFamily="18" charset="0"/>
                <a:ea typeface="MS Mincho"/>
                <a:cs typeface="Times New Roman" panose="02020603050405020304" pitchFamily="18" charset="0"/>
              </a:rPr>
              <a:t>Sandia 17m </a:t>
            </a:r>
            <a:r>
              <a:rPr lang="en-US" sz="1600" b="1" dirty="0" smtClean="0">
                <a:latin typeface="Times New Roman" panose="02020603050405020304" pitchFamily="18" charset="0"/>
                <a:ea typeface="MS Mincho"/>
                <a:cs typeface="Times New Roman" panose="02020603050405020304" pitchFamily="18" charset="0"/>
              </a:rPr>
              <a:t>VAWT</a:t>
            </a:r>
            <a:r>
              <a:rPr lang="en-US" b="1" dirty="0" smtClean="0">
                <a:latin typeface="Times New Roman" panose="02020603050405020304" pitchFamily="18" charset="0"/>
                <a:ea typeface="MS Mincho"/>
                <a:cs typeface="Times New Roman" panose="02020603050405020304" pitchFamily="18" charset="0"/>
              </a:rPr>
              <a:t> [4]</a:t>
            </a:r>
            <a:endParaRPr lang="en-US" dirty="0">
              <a:latin typeface="Times New Roman" panose="02020603050405020304" pitchFamily="18" charset="0"/>
              <a:ea typeface="MS Mincho"/>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2662277368"/>
                  </p:ext>
                </p:extLst>
              </p:nvPr>
            </p:nvGraphicFramePr>
            <p:xfrm>
              <a:off x="487447" y="1700831"/>
              <a:ext cx="4381681" cy="3291840"/>
            </p:xfrm>
            <a:graphic>
              <a:graphicData uri="http://schemas.openxmlformats.org/drawingml/2006/table">
                <a:tbl>
                  <a:tblPr firstRow="1" firstCol="1" bandRow="1">
                    <a:tableStyleId>{3B4B98B0-60AC-42C2-AFA5-B58CD77FA1E5}</a:tableStyleId>
                  </a:tblPr>
                  <a:tblGrid>
                    <a:gridCol w="2848823">
                      <a:extLst>
                        <a:ext uri="{9D8B030D-6E8A-4147-A177-3AD203B41FA5}">
                          <a16:colId xmlns:a16="http://schemas.microsoft.com/office/drawing/2014/main" val="792920897"/>
                        </a:ext>
                      </a:extLst>
                    </a:gridCol>
                    <a:gridCol w="1532858">
                      <a:extLst>
                        <a:ext uri="{9D8B030D-6E8A-4147-A177-3AD203B41FA5}">
                          <a16:colId xmlns:a16="http://schemas.microsoft.com/office/drawing/2014/main" val="28387494"/>
                        </a:ext>
                      </a:extLst>
                    </a:gridCol>
                  </a:tblGrid>
                  <a:tr h="193473">
                    <a:tc gridSpan="2">
                      <a:txBody>
                        <a:bodyPr/>
                        <a:lstStyle/>
                        <a:p>
                          <a:pPr marL="0" marR="0" algn="ctr">
                            <a:lnSpc>
                              <a:spcPct val="150000"/>
                            </a:lnSpc>
                            <a:spcBef>
                              <a:spcPts val="0"/>
                            </a:spcBef>
                            <a:spcAft>
                              <a:spcPts val="0"/>
                            </a:spcAft>
                          </a:pP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184829374"/>
                      </a:ext>
                    </a:extLst>
                  </a:tr>
                  <a:tr h="193473">
                    <a:tc>
                      <a:txBody>
                        <a:bodyPr/>
                        <a:lstStyle/>
                        <a:p>
                          <a:pPr marL="0" marR="0" algn="just">
                            <a:lnSpc>
                              <a:spcPct val="150000"/>
                            </a:lnSpc>
                            <a:spcBef>
                              <a:spcPts val="0"/>
                            </a:spcBef>
                            <a:spcAft>
                              <a:spcPts val="0"/>
                            </a:spcAft>
                          </a:pPr>
                          <a:r>
                            <a:rPr lang="en-US" sz="1600">
                              <a:effectLst/>
                            </a:rPr>
                            <a:t>Rotor maximum diameter (m)</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a:effectLst/>
                            </a:rPr>
                            <a:t>16.72</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572120155"/>
                      </a:ext>
                    </a:extLst>
                  </a:tr>
                  <a:tr h="193473">
                    <a:tc>
                      <a:txBody>
                        <a:bodyPr/>
                        <a:lstStyle/>
                        <a:p>
                          <a:pPr marL="0" marR="0" algn="just">
                            <a:lnSpc>
                              <a:spcPct val="150000"/>
                            </a:lnSpc>
                            <a:spcBef>
                              <a:spcPts val="0"/>
                            </a:spcBef>
                            <a:spcAft>
                              <a:spcPts val="0"/>
                            </a:spcAft>
                          </a:pPr>
                          <a:r>
                            <a:rPr lang="en-US" sz="1600" dirty="0">
                              <a:effectLst/>
                            </a:rPr>
                            <a:t>Rotor height (m)</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dirty="0">
                              <a:effectLst/>
                            </a:rPr>
                            <a:t>16.72</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3657884522"/>
                      </a:ext>
                    </a:extLst>
                  </a:tr>
                  <a:tr h="193473">
                    <a:tc>
                      <a:txBody>
                        <a:bodyPr/>
                        <a:lstStyle/>
                        <a:p>
                          <a:pPr marL="0" marR="0" algn="just">
                            <a:lnSpc>
                              <a:spcPct val="150000"/>
                            </a:lnSpc>
                            <a:spcBef>
                              <a:spcPts val="0"/>
                            </a:spcBef>
                            <a:spcAft>
                              <a:spcPts val="0"/>
                            </a:spcAft>
                          </a:pPr>
                          <a:r>
                            <a:rPr lang="en-US" sz="1600" dirty="0">
                              <a:effectLst/>
                            </a:rPr>
                            <a:t>Swept area (m</a:t>
                          </a:r>
                          <a:r>
                            <a:rPr lang="en-US" sz="1600" baseline="30000" dirty="0">
                              <a:effectLst/>
                            </a:rPr>
                            <a:t>2</a:t>
                          </a:r>
                          <a:r>
                            <a:rPr lang="en-US" sz="1600" dirty="0">
                              <a:effectLst/>
                            </a:rPr>
                            <a:t>)</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a:effectLst/>
                            </a:rPr>
                            <a:t>187</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354617629"/>
                      </a:ext>
                    </a:extLst>
                  </a:tr>
                  <a:tr h="193473">
                    <a:tc>
                      <a:txBody>
                        <a:bodyPr/>
                        <a:lstStyle/>
                        <a:p>
                          <a:pPr marL="0" marR="0" algn="just">
                            <a:lnSpc>
                              <a:spcPct val="150000"/>
                            </a:lnSpc>
                            <a:spcBef>
                              <a:spcPts val="0"/>
                            </a:spcBef>
                            <a:spcAft>
                              <a:spcPts val="0"/>
                            </a:spcAft>
                          </a:pPr>
                          <a:r>
                            <a:rPr lang="en-US" sz="1600">
                              <a:effectLst/>
                            </a:rPr>
                            <a:t>Blade airfoil</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a:effectLst/>
                            </a:rPr>
                            <a:t>2 x NACA0015</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2976283294"/>
                      </a:ext>
                    </a:extLst>
                  </a:tr>
                  <a:tr h="193473">
                    <a:tc>
                      <a:txBody>
                        <a:bodyPr/>
                        <a:lstStyle/>
                        <a:p>
                          <a:pPr marL="0" marR="0" algn="just">
                            <a:lnSpc>
                              <a:spcPct val="150000"/>
                            </a:lnSpc>
                            <a:spcBef>
                              <a:spcPts val="0"/>
                            </a:spcBef>
                            <a:spcAft>
                              <a:spcPts val="0"/>
                            </a:spcAft>
                          </a:pPr>
                          <a:r>
                            <a:rPr lang="en-US" sz="1600">
                              <a:effectLst/>
                            </a:rPr>
                            <a:t>Blade chord (m)</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a:effectLst/>
                            </a:rPr>
                            <a:t>0.612</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3574891080"/>
                      </a:ext>
                    </a:extLst>
                  </a:tr>
                  <a:tr h="193473">
                    <a:tc>
                      <a:txBody>
                        <a:bodyPr/>
                        <a:lstStyle/>
                        <a:p>
                          <a:pPr marL="0" marR="0" algn="just">
                            <a:lnSpc>
                              <a:spcPct val="150000"/>
                            </a:lnSpc>
                            <a:spcBef>
                              <a:spcPts val="0"/>
                            </a:spcBef>
                            <a:spcAft>
                              <a:spcPts val="0"/>
                            </a:spcAft>
                          </a:pPr>
                          <a:r>
                            <a:rPr lang="en-US" sz="1600">
                              <a:effectLst/>
                            </a:rPr>
                            <a:t>Solidity</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590550" algn="l"/>
                            </a:tabLst>
                          </a:pPr>
                          <a:r>
                            <a:rPr lang="en-US" sz="1600">
                              <a:effectLst/>
                            </a:rPr>
                            <a:t>0.11</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1130997466"/>
                      </a:ext>
                    </a:extLst>
                  </a:tr>
                  <a:tr h="193473">
                    <a:tc>
                      <a:txBody>
                        <a:bodyPr/>
                        <a:lstStyle/>
                        <a:p>
                          <a:pPr marL="0" marR="0" algn="just">
                            <a:lnSpc>
                              <a:spcPct val="150000"/>
                            </a:lnSpc>
                            <a:spcBef>
                              <a:spcPts val="0"/>
                            </a:spcBef>
                            <a:spcAft>
                              <a:spcPts val="0"/>
                            </a:spcAft>
                          </a:pPr>
                          <a:r>
                            <a:rPr lang="en-US" sz="1600">
                              <a:effectLst/>
                            </a:rPr>
                            <a:t>Rotational speed (rpm)</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590550" algn="l"/>
                            </a:tabLst>
                          </a:pPr>
                          <a:r>
                            <a:rPr lang="en-US" sz="1600">
                              <a:effectLst/>
                            </a:rPr>
                            <a:t>38.7</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2685129511"/>
                      </a:ext>
                    </a:extLst>
                  </a:tr>
                  <a:tr h="193473">
                    <a:tc>
                      <a:txBody>
                        <a:bodyPr/>
                        <a:lstStyle/>
                        <a:p>
                          <a:pPr marL="0" marR="0" algn="just">
                            <a:lnSpc>
                              <a:spcPct val="150000"/>
                            </a:lnSpc>
                            <a:spcBef>
                              <a:spcPts val="0"/>
                            </a:spcBef>
                            <a:spcAft>
                              <a:spcPts val="0"/>
                            </a:spcAft>
                          </a:pPr>
                          <a14:m>
                            <m:oMath xmlns:m="http://schemas.openxmlformats.org/officeDocument/2006/math">
                              <m:r>
                                <a:rPr lang="en-US" sz="1600">
                                  <a:effectLst/>
                                  <a:latin typeface="Cambria Math" panose="02040503050406030204" pitchFamily="18" charset="0"/>
                                </a:rPr>
                                <m:t>𝝎</m:t>
                              </m:r>
                            </m:oMath>
                          </a14:m>
                          <a:r>
                            <a:rPr lang="en-US" sz="1600" dirty="0">
                              <a:effectLst/>
                            </a:rPr>
                            <a:t> (rad/s)</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dirty="0">
                              <a:effectLst/>
                            </a:rPr>
                            <a:t>4.05</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3462547097"/>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2662277368"/>
                  </p:ext>
                </p:extLst>
              </p:nvPr>
            </p:nvGraphicFramePr>
            <p:xfrm>
              <a:off x="487447" y="1700831"/>
              <a:ext cx="4381681" cy="2941320"/>
            </p:xfrm>
            <a:graphic>
              <a:graphicData uri="http://schemas.openxmlformats.org/drawingml/2006/table">
                <a:tbl>
                  <a:tblPr firstRow="1" firstCol="1" bandRow="1">
                    <a:tableStyleId>{3B4B98B0-60AC-42C2-AFA5-B58CD77FA1E5}</a:tableStyleId>
                  </a:tblPr>
                  <a:tblGrid>
                    <a:gridCol w="2848823">
                      <a:extLst>
                        <a:ext uri="{9D8B030D-6E8A-4147-A177-3AD203B41FA5}">
                          <a16:colId xmlns:a16="http://schemas.microsoft.com/office/drawing/2014/main" val="792920897"/>
                        </a:ext>
                      </a:extLst>
                    </a:gridCol>
                    <a:gridCol w="1532858">
                      <a:extLst>
                        <a:ext uri="{9D8B030D-6E8A-4147-A177-3AD203B41FA5}">
                          <a16:colId xmlns:a16="http://schemas.microsoft.com/office/drawing/2014/main" val="28387494"/>
                        </a:ext>
                      </a:extLst>
                    </a:gridCol>
                  </a:tblGrid>
                  <a:tr h="365760">
                    <a:tc gridSpan="2">
                      <a:txBody>
                        <a:bodyPr/>
                        <a:lstStyle/>
                        <a:p>
                          <a:pPr marL="0" marR="0" algn="ctr">
                            <a:lnSpc>
                              <a:spcPct val="150000"/>
                            </a:lnSpc>
                            <a:spcBef>
                              <a:spcPts val="0"/>
                            </a:spcBef>
                            <a:spcAft>
                              <a:spcPts val="0"/>
                            </a:spcAft>
                          </a:pP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184829374"/>
                      </a:ext>
                    </a:extLst>
                  </a:tr>
                  <a:tr h="321945">
                    <a:tc>
                      <a:txBody>
                        <a:bodyPr/>
                        <a:lstStyle/>
                        <a:p>
                          <a:pPr marL="0" marR="0" algn="just">
                            <a:lnSpc>
                              <a:spcPct val="150000"/>
                            </a:lnSpc>
                            <a:spcBef>
                              <a:spcPts val="0"/>
                            </a:spcBef>
                            <a:spcAft>
                              <a:spcPts val="0"/>
                            </a:spcAft>
                          </a:pPr>
                          <a:r>
                            <a:rPr lang="en-US" sz="1600">
                              <a:effectLst/>
                            </a:rPr>
                            <a:t>Rotor maximum diameter (m)</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a:effectLst/>
                            </a:rPr>
                            <a:t>16.72</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572120155"/>
                      </a:ext>
                    </a:extLst>
                  </a:tr>
                  <a:tr h="321945">
                    <a:tc>
                      <a:txBody>
                        <a:bodyPr/>
                        <a:lstStyle/>
                        <a:p>
                          <a:pPr marL="0" marR="0" algn="just">
                            <a:lnSpc>
                              <a:spcPct val="150000"/>
                            </a:lnSpc>
                            <a:spcBef>
                              <a:spcPts val="0"/>
                            </a:spcBef>
                            <a:spcAft>
                              <a:spcPts val="0"/>
                            </a:spcAft>
                          </a:pPr>
                          <a:r>
                            <a:rPr lang="en-US" sz="1600">
                              <a:effectLst/>
                            </a:rPr>
                            <a:t>Rotor height (m)</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a:effectLst/>
                            </a:rPr>
                            <a:t>16.72</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3657884522"/>
                      </a:ext>
                    </a:extLst>
                  </a:tr>
                  <a:tr h="321945">
                    <a:tc>
                      <a:txBody>
                        <a:bodyPr/>
                        <a:lstStyle/>
                        <a:p>
                          <a:pPr marL="0" marR="0" algn="just">
                            <a:lnSpc>
                              <a:spcPct val="150000"/>
                            </a:lnSpc>
                            <a:spcBef>
                              <a:spcPts val="0"/>
                            </a:spcBef>
                            <a:spcAft>
                              <a:spcPts val="0"/>
                            </a:spcAft>
                          </a:pPr>
                          <a:r>
                            <a:rPr lang="en-US" sz="1600">
                              <a:effectLst/>
                            </a:rPr>
                            <a:t>Swept area (m</a:t>
                          </a:r>
                          <a:r>
                            <a:rPr lang="en-US" sz="1600" baseline="30000">
                              <a:effectLst/>
                            </a:rPr>
                            <a:t>2</a:t>
                          </a:r>
                          <a:r>
                            <a:rPr lang="en-US" sz="1600">
                              <a:effectLst/>
                            </a:rPr>
                            <a:t>)</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a:effectLst/>
                            </a:rPr>
                            <a:t>187</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354617629"/>
                      </a:ext>
                    </a:extLst>
                  </a:tr>
                  <a:tr h="321945">
                    <a:tc>
                      <a:txBody>
                        <a:bodyPr/>
                        <a:lstStyle/>
                        <a:p>
                          <a:pPr marL="0" marR="0" algn="just">
                            <a:lnSpc>
                              <a:spcPct val="150000"/>
                            </a:lnSpc>
                            <a:spcBef>
                              <a:spcPts val="0"/>
                            </a:spcBef>
                            <a:spcAft>
                              <a:spcPts val="0"/>
                            </a:spcAft>
                          </a:pPr>
                          <a:r>
                            <a:rPr lang="en-US" sz="1600">
                              <a:effectLst/>
                            </a:rPr>
                            <a:t>Blade airfoil</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a:effectLst/>
                            </a:rPr>
                            <a:t>2 x NACA0015</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2976283294"/>
                      </a:ext>
                    </a:extLst>
                  </a:tr>
                  <a:tr h="321945">
                    <a:tc>
                      <a:txBody>
                        <a:bodyPr/>
                        <a:lstStyle/>
                        <a:p>
                          <a:pPr marL="0" marR="0" algn="just">
                            <a:lnSpc>
                              <a:spcPct val="150000"/>
                            </a:lnSpc>
                            <a:spcBef>
                              <a:spcPts val="0"/>
                            </a:spcBef>
                            <a:spcAft>
                              <a:spcPts val="0"/>
                            </a:spcAft>
                          </a:pPr>
                          <a:r>
                            <a:rPr lang="en-US" sz="1600">
                              <a:effectLst/>
                            </a:rPr>
                            <a:t>Blade chord (m)</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a:effectLst/>
                            </a:rPr>
                            <a:t>0.612</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3574891080"/>
                      </a:ext>
                    </a:extLst>
                  </a:tr>
                  <a:tr h="321945">
                    <a:tc>
                      <a:txBody>
                        <a:bodyPr/>
                        <a:lstStyle/>
                        <a:p>
                          <a:pPr marL="0" marR="0" algn="just">
                            <a:lnSpc>
                              <a:spcPct val="150000"/>
                            </a:lnSpc>
                            <a:spcBef>
                              <a:spcPts val="0"/>
                            </a:spcBef>
                            <a:spcAft>
                              <a:spcPts val="0"/>
                            </a:spcAft>
                          </a:pPr>
                          <a:r>
                            <a:rPr lang="en-US" sz="1600">
                              <a:effectLst/>
                            </a:rPr>
                            <a:t>Solidity</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590550" algn="l"/>
                            </a:tabLst>
                          </a:pPr>
                          <a:r>
                            <a:rPr lang="en-US" sz="1600">
                              <a:effectLst/>
                            </a:rPr>
                            <a:t>0.11</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1130997466"/>
                      </a:ext>
                    </a:extLst>
                  </a:tr>
                  <a:tr h="321945">
                    <a:tc>
                      <a:txBody>
                        <a:bodyPr/>
                        <a:lstStyle/>
                        <a:p>
                          <a:pPr marL="0" marR="0" algn="just">
                            <a:lnSpc>
                              <a:spcPct val="150000"/>
                            </a:lnSpc>
                            <a:spcBef>
                              <a:spcPts val="0"/>
                            </a:spcBef>
                            <a:spcAft>
                              <a:spcPts val="0"/>
                            </a:spcAft>
                          </a:pPr>
                          <a:r>
                            <a:rPr lang="en-US" sz="1600">
                              <a:effectLst/>
                            </a:rPr>
                            <a:t>Rotational speed (rpm)</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590550" algn="l"/>
                            </a:tabLst>
                          </a:pPr>
                          <a:r>
                            <a:rPr lang="en-US" sz="1600">
                              <a:effectLst/>
                            </a:rPr>
                            <a:t>38.7</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2685129511"/>
                      </a:ext>
                    </a:extLst>
                  </a:tr>
                  <a:tr h="321945">
                    <a:tc>
                      <a:txBody>
                        <a:bodyPr/>
                        <a:lstStyle/>
                        <a:p>
                          <a:endParaRPr lang="en-US"/>
                        </a:p>
                      </a:txBody>
                      <a:tcPr marL="68580" marR="68580" marT="0" marB="0">
                        <a:blipFill>
                          <a:blip r:embed="rId3"/>
                          <a:stretch>
                            <a:fillRect t="-815094" r="-54060" b="-37736"/>
                          </a:stretch>
                        </a:blipFill>
                      </a:tcPr>
                    </a:tc>
                    <a:tc>
                      <a:txBody>
                        <a:bodyPr/>
                        <a:lstStyle/>
                        <a:p>
                          <a:pPr marL="0" marR="0" algn="just">
                            <a:lnSpc>
                              <a:spcPct val="150000"/>
                            </a:lnSpc>
                            <a:spcBef>
                              <a:spcPts val="0"/>
                            </a:spcBef>
                            <a:spcAft>
                              <a:spcPts val="0"/>
                            </a:spcAft>
                          </a:pPr>
                          <a:r>
                            <a:rPr lang="en-US" sz="1600" dirty="0">
                              <a:effectLst/>
                            </a:rPr>
                            <a:t>4.05</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3462547097"/>
                      </a:ext>
                    </a:extLst>
                  </a:tr>
                </a:tbl>
              </a:graphicData>
            </a:graphic>
          </p:graphicFrame>
        </mc:Fallback>
      </mc:AlternateContent>
      <p:pic>
        <p:nvPicPr>
          <p:cNvPr id="10" name="Picture 9" descr="E:\Downloads\bokeh_plot (2).png"/>
          <p:cNvPicPr/>
          <p:nvPr/>
        </p:nvPicPr>
        <p:blipFill>
          <a:blip r:embed="rId4">
            <a:extLst>
              <a:ext uri="{BEBA8EAE-BF5A-486C-A8C5-ECC9F3942E4B}">
                <a14:imgProps xmlns:a14="http://schemas.microsoft.com/office/drawing/2010/main">
                  <a14:imgLayer r:embed="rId5">
                    <a14:imgEffect>
                      <a14:sharpenSoften amount="25000"/>
                    </a14:imgEffect>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5803900" y="9191"/>
            <a:ext cx="5270500" cy="3162300"/>
          </a:xfrm>
          <a:prstGeom prst="rect">
            <a:avLst/>
          </a:prstGeom>
          <a:noFill/>
          <a:ln>
            <a:noFill/>
          </a:ln>
        </p:spPr>
      </p:pic>
      <p:pic>
        <p:nvPicPr>
          <p:cNvPr id="11" name="Picture 10" descr="E:\Downloads\bokeh_plot (5).png"/>
          <p:cNvPicPr/>
          <p:nvPr/>
        </p:nvPicPr>
        <p:blipFill>
          <a:blip r:embed="rId6">
            <a:extLst>
              <a:ext uri="{BEBA8EAE-BF5A-486C-A8C5-ECC9F3942E4B}">
                <a14:imgProps xmlns:a14="http://schemas.microsoft.com/office/drawing/2010/main">
                  <a14:imgLayer r:embed="rId7">
                    <a14:imgEffect>
                      <a14:sharpenSoften amount="25000"/>
                    </a14:imgEffect>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5819775" y="3355800"/>
            <a:ext cx="5254625" cy="3152775"/>
          </a:xfrm>
          <a:prstGeom prst="rect">
            <a:avLst/>
          </a:prstGeom>
          <a:noFill/>
          <a:ln>
            <a:noFill/>
          </a:ln>
        </p:spPr>
      </p:pic>
      <mc:AlternateContent xmlns:mc="http://schemas.openxmlformats.org/markup-compatibility/2006" xmlns:a14="http://schemas.microsoft.com/office/drawing/2010/main">
        <mc:Choice Requires="a14">
          <p:sp>
            <p:nvSpPr>
              <p:cNvPr id="12" name="TextBox 11"/>
              <p:cNvSpPr txBox="1"/>
              <p:nvPr/>
            </p:nvSpPr>
            <p:spPr>
              <a:xfrm>
                <a:off x="6707321" y="3110539"/>
                <a:ext cx="4024756" cy="261610"/>
              </a:xfrm>
              <a:prstGeom prst="rect">
                <a:avLst/>
              </a:prstGeom>
              <a:noFill/>
            </p:spPr>
            <p:txBody>
              <a:bodyPr wrap="none" rtlCol="0">
                <a:spAutoFit/>
              </a:bodyPr>
              <a:lstStyle/>
              <a:p>
                <a:r>
                  <a:rPr lang="en-US" sz="1100" b="1" dirty="0" smtClean="0"/>
                  <a:t>Tangential </a:t>
                </a:r>
                <a:r>
                  <a:rPr lang="en-US" sz="1100" b="1" dirty="0"/>
                  <a:t>force coefficient from two calculation at </a:t>
                </a:r>
                <a14:m>
                  <m:oMath xmlns:m="http://schemas.openxmlformats.org/officeDocument/2006/math">
                    <m:r>
                      <a:rPr lang="en-US" sz="1100" b="1" i="1">
                        <a:latin typeface="Cambria Math" panose="02040503050406030204" pitchFamily="18" charset="0"/>
                      </a:rPr>
                      <m:t>𝑻𝑺𝑹</m:t>
                    </m:r>
                    <m:r>
                      <a:rPr lang="en-US" sz="1100" b="1" i="1">
                        <a:latin typeface="Cambria Math" panose="02040503050406030204" pitchFamily="18" charset="0"/>
                      </a:rPr>
                      <m:t>=</m:t>
                    </m:r>
                    <m:r>
                      <a:rPr lang="en-US" sz="1100" b="1" i="1">
                        <a:latin typeface="Cambria Math" panose="02040503050406030204" pitchFamily="18" charset="0"/>
                      </a:rPr>
                      <m:t>𝟒</m:t>
                    </m:r>
                    <m:r>
                      <a:rPr lang="en-US" sz="1100" b="1" i="1">
                        <a:latin typeface="Cambria Math" panose="02040503050406030204" pitchFamily="18" charset="0"/>
                      </a:rPr>
                      <m:t>.</m:t>
                    </m:r>
                    <m:r>
                      <a:rPr lang="en-US" sz="1100" b="1" i="1">
                        <a:latin typeface="Cambria Math" panose="02040503050406030204" pitchFamily="18" charset="0"/>
                      </a:rPr>
                      <m:t>𝟔</m:t>
                    </m:r>
                  </m:oMath>
                </a14:m>
                <a:endParaRPr lang="en-US" sz="1100" b="1" dirty="0"/>
              </a:p>
            </p:txBody>
          </p:sp>
        </mc:Choice>
        <mc:Fallback xmlns="">
          <p:sp>
            <p:nvSpPr>
              <p:cNvPr id="12" name="TextBox 11"/>
              <p:cNvSpPr txBox="1">
                <a:spLocks noRot="1" noChangeAspect="1" noMove="1" noResize="1" noEditPoints="1" noAdjustHandles="1" noChangeArrowheads="1" noChangeShapeType="1" noTextEdit="1"/>
              </p:cNvSpPr>
              <p:nvPr/>
            </p:nvSpPr>
            <p:spPr>
              <a:xfrm>
                <a:off x="6707321" y="3110539"/>
                <a:ext cx="4024756" cy="261610"/>
              </a:xfrm>
              <a:prstGeom prst="rect">
                <a:avLst/>
              </a:prstGeom>
              <a:blipFill>
                <a:blip r:embed="rId8"/>
                <a:stretch>
                  <a:fillRect b="-16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6823209" y="6549850"/>
                <a:ext cx="4024756" cy="261610"/>
              </a:xfrm>
              <a:prstGeom prst="rect">
                <a:avLst/>
              </a:prstGeom>
              <a:noFill/>
            </p:spPr>
            <p:txBody>
              <a:bodyPr wrap="none" rtlCol="0">
                <a:spAutoFit/>
              </a:bodyPr>
              <a:lstStyle/>
              <a:p>
                <a:r>
                  <a:rPr lang="en-US" sz="1100" b="1" dirty="0" smtClean="0"/>
                  <a:t>Tangential </a:t>
                </a:r>
                <a:r>
                  <a:rPr lang="en-US" sz="1100" b="1" dirty="0"/>
                  <a:t>force coefficient from two calculation at </a:t>
                </a:r>
                <a14:m>
                  <m:oMath xmlns:m="http://schemas.openxmlformats.org/officeDocument/2006/math">
                    <m:r>
                      <a:rPr lang="en-US" sz="1100" b="1" i="1">
                        <a:latin typeface="Cambria Math" panose="02040503050406030204" pitchFamily="18" charset="0"/>
                      </a:rPr>
                      <m:t>𝑻𝑺𝑹</m:t>
                    </m:r>
                    <m:r>
                      <a:rPr lang="en-US" sz="1100" b="1" i="1">
                        <a:latin typeface="Cambria Math" panose="02040503050406030204" pitchFamily="18" charset="0"/>
                      </a:rPr>
                      <m:t>=</m:t>
                    </m:r>
                    <m:r>
                      <a:rPr lang="en-US" sz="1100" b="1" i="1">
                        <a:latin typeface="Cambria Math" panose="02040503050406030204" pitchFamily="18" charset="0"/>
                      </a:rPr>
                      <m:t>𝟑</m:t>
                    </m:r>
                    <m:r>
                      <a:rPr lang="en-US" sz="1100" b="1" i="1">
                        <a:latin typeface="Cambria Math" panose="02040503050406030204" pitchFamily="18" charset="0"/>
                      </a:rPr>
                      <m:t>.</m:t>
                    </m:r>
                    <m:r>
                      <a:rPr lang="en-US" sz="1100" b="1" i="1">
                        <a:latin typeface="Cambria Math" panose="02040503050406030204" pitchFamily="18" charset="0"/>
                      </a:rPr>
                      <m:t>𝟕</m:t>
                    </m:r>
                  </m:oMath>
                </a14:m>
                <a:endParaRPr lang="en-US" sz="1100" b="1" dirty="0"/>
              </a:p>
            </p:txBody>
          </p:sp>
        </mc:Choice>
        <mc:Fallback xmlns="">
          <p:sp>
            <p:nvSpPr>
              <p:cNvPr id="13" name="TextBox 12"/>
              <p:cNvSpPr txBox="1">
                <a:spLocks noRot="1" noChangeAspect="1" noMove="1" noResize="1" noEditPoints="1" noAdjustHandles="1" noChangeArrowheads="1" noChangeShapeType="1" noTextEdit="1"/>
              </p:cNvSpPr>
              <p:nvPr/>
            </p:nvSpPr>
            <p:spPr>
              <a:xfrm>
                <a:off x="6823209" y="6549850"/>
                <a:ext cx="4024756" cy="261610"/>
              </a:xfrm>
              <a:prstGeom prst="rect">
                <a:avLst/>
              </a:prstGeom>
              <a:blipFill>
                <a:blip r:embed="rId9"/>
                <a:stretch>
                  <a:fillRect b="-16279"/>
                </a:stretch>
              </a:blipFill>
            </p:spPr>
            <p:txBody>
              <a:bodyPr/>
              <a:lstStyle/>
              <a:p>
                <a:r>
                  <a:rPr lang="en-US">
                    <a:noFill/>
                  </a:rPr>
                  <a:t> </a:t>
                </a:r>
              </a:p>
            </p:txBody>
          </p:sp>
        </mc:Fallback>
      </mc:AlternateContent>
      <p:sp>
        <p:nvSpPr>
          <p:cNvPr id="16" name="Rectangle 15"/>
          <p:cNvSpPr/>
          <p:nvPr/>
        </p:nvSpPr>
        <p:spPr>
          <a:xfrm>
            <a:off x="330290" y="5031247"/>
            <a:ext cx="5308600" cy="1477328"/>
          </a:xfrm>
          <a:prstGeom prst="rect">
            <a:avLst/>
          </a:prstGeom>
        </p:spPr>
        <p:txBody>
          <a:bodyPr wrap="square">
            <a:spAutoFit/>
          </a:bodyPr>
          <a:lstStyle/>
          <a:p>
            <a:r>
              <a:rPr lang="en-US" dirty="0">
                <a:latin typeface="Times New Roman" panose="02020603050405020304" pitchFamily="18" charset="0"/>
                <a:ea typeface="MS Mincho"/>
              </a:rPr>
              <a:t>There is a good agreement of the two tangential force graph in the upwind half of the rotor, while in the downwind half of the rotor, this thesis simulation under predict the force compared to the reference simulation data</a:t>
            </a:r>
            <a:endParaRPr lang="en-US" dirty="0"/>
          </a:p>
        </p:txBody>
      </p:sp>
      <p:sp>
        <p:nvSpPr>
          <p:cNvPr id="8" name="Rectangle 7"/>
          <p:cNvSpPr/>
          <p:nvPr/>
        </p:nvSpPr>
        <p:spPr>
          <a:xfrm>
            <a:off x="487447" y="948285"/>
            <a:ext cx="5024353" cy="646331"/>
          </a:xfrm>
          <a:prstGeom prst="rect">
            <a:avLst/>
          </a:prstGeom>
        </p:spPr>
        <p:txBody>
          <a:bodyPr wrap="square">
            <a:spAutoFit/>
          </a:bodyPr>
          <a:lstStyle/>
          <a:p>
            <a:r>
              <a:rPr lang="en-US" dirty="0">
                <a:latin typeface="Times New Roman" panose="02020603050405020304" pitchFamily="18" charset="0"/>
                <a:ea typeface="MS Mincho"/>
              </a:rPr>
              <a:t>Eduard </a:t>
            </a:r>
            <a:r>
              <a:rPr lang="en-US" dirty="0" err="1" smtClean="0">
                <a:latin typeface="Times New Roman" panose="02020603050405020304" pitchFamily="18" charset="0"/>
                <a:ea typeface="MS Mincho"/>
              </a:rPr>
              <a:t>Dyachuk</a:t>
            </a:r>
            <a:r>
              <a:rPr lang="en-US" dirty="0" smtClean="0">
                <a:latin typeface="Times New Roman" panose="02020603050405020304" pitchFamily="18" charset="0"/>
                <a:ea typeface="MS Mincho"/>
              </a:rPr>
              <a:t> (2015) in his thesis </a:t>
            </a:r>
            <a:r>
              <a:rPr lang="en-US" dirty="0" smtClean="0"/>
              <a:t>Development </a:t>
            </a:r>
            <a:r>
              <a:rPr lang="en-US" dirty="0"/>
              <a:t>of Simulation Tools and Experiments</a:t>
            </a:r>
          </a:p>
        </p:txBody>
      </p:sp>
    </p:spTree>
    <p:extLst>
      <p:ext uri="{BB962C8B-B14F-4D97-AF65-F5344CB8AC3E}">
        <p14:creationId xmlns:p14="http://schemas.microsoft.com/office/powerpoint/2010/main" val="12408061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EEB138E-CAC8-4B8E-A6CA-852CB4FDFC76}" type="slidenum">
              <a:rPr lang="en-US" smtClean="0"/>
              <a:t>14</a:t>
            </a:fld>
            <a:endParaRPr lang="en-US"/>
          </a:p>
        </p:txBody>
      </p:sp>
      <p:sp>
        <p:nvSpPr>
          <p:cNvPr id="3" name="TextBox 2"/>
          <p:cNvSpPr txBox="1"/>
          <p:nvPr/>
        </p:nvSpPr>
        <p:spPr>
          <a:xfrm>
            <a:off x="188844" y="223028"/>
            <a:ext cx="2952988"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4</a:t>
            </a:r>
            <a:r>
              <a:rPr lang="en-US" b="1" dirty="0" smtClean="0">
                <a:latin typeface="Times New Roman" panose="02020603050405020304" pitchFamily="18" charset="0"/>
                <a:cs typeface="Times New Roman" panose="02020603050405020304" pitchFamily="18" charset="0"/>
              </a:rPr>
              <a:t>. RESULTS VALIDATION</a:t>
            </a:r>
          </a:p>
        </p:txBody>
      </p:sp>
      <p:cxnSp>
        <p:nvCxnSpPr>
          <p:cNvPr id="4" name="Elbow Connector 3"/>
          <p:cNvCxnSpPr/>
          <p:nvPr/>
        </p:nvCxnSpPr>
        <p:spPr>
          <a:xfrm>
            <a:off x="355600" y="592360"/>
            <a:ext cx="584200" cy="184666"/>
          </a:xfrm>
          <a:prstGeom prst="bentConnector3">
            <a:avLst>
              <a:gd name="adj1" fmla="val 0"/>
            </a:avLst>
          </a:prstGeom>
          <a:ln>
            <a:tailEnd type="triangle"/>
          </a:ln>
        </p:spPr>
        <p:style>
          <a:lnRef idx="2">
            <a:schemeClr val="dk1"/>
          </a:lnRef>
          <a:fillRef idx="0">
            <a:schemeClr val="dk1"/>
          </a:fillRef>
          <a:effectRef idx="1">
            <a:schemeClr val="dk1"/>
          </a:effectRef>
          <a:fontRef idx="minor">
            <a:schemeClr val="tx1"/>
          </a:fontRef>
        </p:style>
      </p:cxnSp>
      <p:sp>
        <p:nvSpPr>
          <p:cNvPr id="5" name="TextBox 4"/>
          <p:cNvSpPr txBox="1"/>
          <p:nvPr/>
        </p:nvSpPr>
        <p:spPr>
          <a:xfrm>
            <a:off x="939800" y="594686"/>
            <a:ext cx="4089581" cy="369332"/>
          </a:xfrm>
          <a:prstGeom prst="rect">
            <a:avLst/>
          </a:prstGeom>
          <a:noFill/>
        </p:spPr>
        <p:txBody>
          <a:bodyPr wrap="none" rtlCol="0">
            <a:spAutoFit/>
          </a:bodyPr>
          <a:lstStyle/>
          <a:p>
            <a:r>
              <a:rPr lang="en-US" b="1" dirty="0"/>
              <a:t>Comparison with Numerical simulation</a:t>
            </a:r>
          </a:p>
        </p:txBody>
      </p:sp>
      <p:pic>
        <p:nvPicPr>
          <p:cNvPr id="8" name="Picture 7" descr="E:\Downloads\bokeh_plot (6).png"/>
          <p:cNvPicPr/>
          <p:nvPr/>
        </p:nvPicPr>
        <p:blipFill>
          <a:blip r:embed="rId2">
            <a:extLst>
              <a:ext uri="{BEBA8EAE-BF5A-486C-A8C5-ECC9F3942E4B}">
                <a14:imgProps xmlns:a14="http://schemas.microsoft.com/office/drawing/2010/main">
                  <a14:imgLayer r:embed="rId3">
                    <a14:imgEffect>
                      <a14:sharpenSoften amount="25000"/>
                    </a14:imgEffect>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015037" y="12785"/>
            <a:ext cx="5191125" cy="3114675"/>
          </a:xfrm>
          <a:prstGeom prst="rect">
            <a:avLst/>
          </a:prstGeom>
          <a:noFill/>
          <a:ln>
            <a:noFill/>
          </a:ln>
        </p:spPr>
      </p:pic>
      <p:pic>
        <p:nvPicPr>
          <p:cNvPr id="9" name="Picture 8" descr="E:\Downloads\bokeh_plot (7).png"/>
          <p:cNvPicPr/>
          <p:nvPr/>
        </p:nvPicPr>
        <p:blipFill>
          <a:blip r:embed="rId4">
            <a:extLst>
              <a:ext uri="{BEBA8EAE-BF5A-486C-A8C5-ECC9F3942E4B}">
                <a14:imgProps xmlns:a14="http://schemas.microsoft.com/office/drawing/2010/main">
                  <a14:imgLayer r:embed="rId5">
                    <a14:imgEffect>
                      <a14:sharpenSoften amount="25000"/>
                    </a14:imgEffect>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015037" y="3345241"/>
            <a:ext cx="5267325" cy="3160395"/>
          </a:xfrm>
          <a:prstGeom prst="rect">
            <a:avLst/>
          </a:prstGeom>
          <a:noFill/>
          <a:ln>
            <a:noFill/>
          </a:ln>
        </p:spPr>
      </p:pic>
      <mc:AlternateContent xmlns:mc="http://schemas.openxmlformats.org/markup-compatibility/2006" xmlns:a14="http://schemas.microsoft.com/office/drawing/2010/main">
        <mc:Choice Requires="a14">
          <p:sp>
            <p:nvSpPr>
              <p:cNvPr id="10" name="Rectangle 9"/>
              <p:cNvSpPr/>
              <p:nvPr/>
            </p:nvSpPr>
            <p:spPr>
              <a:xfrm>
                <a:off x="6893077" y="3083631"/>
                <a:ext cx="3774688" cy="261610"/>
              </a:xfrm>
              <a:prstGeom prst="rect">
                <a:avLst/>
              </a:prstGeom>
            </p:spPr>
            <p:txBody>
              <a:bodyPr wrap="none">
                <a:spAutoFit/>
              </a:bodyPr>
              <a:lstStyle/>
              <a:p>
                <a:r>
                  <a:rPr lang="en-US" sz="1100" b="1" dirty="0">
                    <a:latin typeface="Times New Roman" panose="02020603050405020304" pitchFamily="18" charset="0"/>
                    <a:ea typeface="MS Mincho"/>
                  </a:rPr>
                  <a:t>Normal force coefficient from two calculation at </a:t>
                </a:r>
                <a14:m>
                  <m:oMath xmlns:m="http://schemas.openxmlformats.org/officeDocument/2006/math">
                    <m:r>
                      <a:rPr lang="en-US" sz="1100" b="1" i="1">
                        <a:latin typeface="Cambria Math" panose="02040503050406030204" pitchFamily="18" charset="0"/>
                        <a:ea typeface="MS Mincho"/>
                        <a:cs typeface="Times New Roman" panose="02020603050405020304" pitchFamily="18" charset="0"/>
                      </a:rPr>
                      <m:t>𝑻𝑺𝑹</m:t>
                    </m:r>
                    <m:r>
                      <a:rPr lang="en-US" sz="1100" b="1" i="1">
                        <a:latin typeface="Cambria Math" panose="02040503050406030204" pitchFamily="18" charset="0"/>
                        <a:ea typeface="MS Mincho"/>
                        <a:cs typeface="Times New Roman" panose="02020603050405020304" pitchFamily="18" charset="0"/>
                      </a:rPr>
                      <m:t>=</m:t>
                    </m:r>
                    <m:r>
                      <a:rPr lang="en-US" sz="1100" b="1" i="1">
                        <a:latin typeface="Cambria Math" panose="02040503050406030204" pitchFamily="18" charset="0"/>
                        <a:ea typeface="MS Mincho"/>
                        <a:cs typeface="Times New Roman" panose="02020603050405020304" pitchFamily="18" charset="0"/>
                      </a:rPr>
                      <m:t>𝟒</m:t>
                    </m:r>
                    <m:r>
                      <a:rPr lang="en-US" sz="1100" b="1" i="1">
                        <a:latin typeface="Cambria Math" panose="02040503050406030204" pitchFamily="18" charset="0"/>
                        <a:ea typeface="MS Mincho"/>
                        <a:cs typeface="Times New Roman" panose="02020603050405020304" pitchFamily="18" charset="0"/>
                      </a:rPr>
                      <m:t>.</m:t>
                    </m:r>
                    <m:r>
                      <a:rPr lang="en-US" sz="1100" b="1" i="1">
                        <a:latin typeface="Cambria Math" panose="02040503050406030204" pitchFamily="18" charset="0"/>
                        <a:ea typeface="MS Mincho"/>
                        <a:cs typeface="Times New Roman" panose="02020603050405020304" pitchFamily="18" charset="0"/>
                      </a:rPr>
                      <m:t>𝟔</m:t>
                    </m:r>
                  </m:oMath>
                </a14:m>
                <a:endParaRPr lang="en-US" sz="1100" b="1" dirty="0"/>
              </a:p>
            </p:txBody>
          </p:sp>
        </mc:Choice>
        <mc:Fallback xmlns="">
          <p:sp>
            <p:nvSpPr>
              <p:cNvPr id="10" name="Rectangle 9"/>
              <p:cNvSpPr>
                <a:spLocks noRot="1" noChangeAspect="1" noMove="1" noResize="1" noEditPoints="1" noAdjustHandles="1" noChangeArrowheads="1" noChangeShapeType="1" noTextEdit="1"/>
              </p:cNvSpPr>
              <p:nvPr/>
            </p:nvSpPr>
            <p:spPr>
              <a:xfrm>
                <a:off x="6893077" y="3083631"/>
                <a:ext cx="3774688" cy="261610"/>
              </a:xfrm>
              <a:prstGeom prst="rect">
                <a:avLst/>
              </a:prstGeom>
              <a:blipFill>
                <a:blip r:embed="rId7"/>
                <a:stretch>
                  <a:fillRect b="-16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7121677" y="6538912"/>
                <a:ext cx="3774688" cy="261610"/>
              </a:xfrm>
              <a:prstGeom prst="rect">
                <a:avLst/>
              </a:prstGeom>
            </p:spPr>
            <p:txBody>
              <a:bodyPr wrap="none">
                <a:spAutoFit/>
              </a:bodyPr>
              <a:lstStyle/>
              <a:p>
                <a:r>
                  <a:rPr lang="en-US" sz="1100" b="1" dirty="0" smtClean="0">
                    <a:latin typeface="Times New Roman" panose="02020603050405020304" pitchFamily="18" charset="0"/>
                    <a:ea typeface="MS Mincho"/>
                  </a:rPr>
                  <a:t>Normal force coefficient from two calculation at </a:t>
                </a:r>
                <a14:m>
                  <m:oMath xmlns:m="http://schemas.openxmlformats.org/officeDocument/2006/math">
                    <m:r>
                      <a:rPr lang="en-US" sz="1100" b="1" i="1">
                        <a:latin typeface="Cambria Math" panose="02040503050406030204" pitchFamily="18" charset="0"/>
                        <a:ea typeface="MS Mincho"/>
                        <a:cs typeface="Times New Roman" panose="02020603050405020304" pitchFamily="18" charset="0"/>
                      </a:rPr>
                      <m:t>𝑻𝑺𝑹</m:t>
                    </m:r>
                    <m:r>
                      <a:rPr lang="en-US" sz="1100" b="1" i="1">
                        <a:latin typeface="Cambria Math" panose="02040503050406030204" pitchFamily="18" charset="0"/>
                        <a:ea typeface="MS Mincho"/>
                        <a:cs typeface="Times New Roman" panose="02020603050405020304" pitchFamily="18" charset="0"/>
                      </a:rPr>
                      <m:t>=</m:t>
                    </m:r>
                    <m:r>
                      <a:rPr lang="en-US" sz="1100" b="1" i="1" smtClean="0">
                        <a:latin typeface="Cambria Math" panose="02040503050406030204" pitchFamily="18" charset="0"/>
                        <a:ea typeface="MS Mincho"/>
                        <a:cs typeface="Times New Roman" panose="02020603050405020304" pitchFamily="18" charset="0"/>
                      </a:rPr>
                      <m:t>𝟑</m:t>
                    </m:r>
                    <m:r>
                      <a:rPr lang="en-US" sz="1100" b="1" i="1" smtClean="0">
                        <a:latin typeface="Cambria Math" panose="02040503050406030204" pitchFamily="18" charset="0"/>
                        <a:ea typeface="MS Mincho"/>
                        <a:cs typeface="Times New Roman" panose="02020603050405020304" pitchFamily="18" charset="0"/>
                      </a:rPr>
                      <m:t>.</m:t>
                    </m:r>
                    <m:r>
                      <a:rPr lang="en-US" sz="1100" b="1" i="1" smtClean="0">
                        <a:latin typeface="Cambria Math" panose="02040503050406030204" pitchFamily="18" charset="0"/>
                        <a:ea typeface="MS Mincho"/>
                        <a:cs typeface="Times New Roman" panose="02020603050405020304" pitchFamily="18" charset="0"/>
                      </a:rPr>
                      <m:t>𝟕</m:t>
                    </m:r>
                  </m:oMath>
                </a14:m>
                <a:endParaRPr lang="en-US" sz="1100" b="1" dirty="0"/>
              </a:p>
            </p:txBody>
          </p:sp>
        </mc:Choice>
        <mc:Fallback xmlns="">
          <p:sp>
            <p:nvSpPr>
              <p:cNvPr id="11" name="Rectangle 10"/>
              <p:cNvSpPr>
                <a:spLocks noRot="1" noChangeAspect="1" noMove="1" noResize="1" noEditPoints="1" noAdjustHandles="1" noChangeArrowheads="1" noChangeShapeType="1" noTextEdit="1"/>
              </p:cNvSpPr>
              <p:nvPr/>
            </p:nvSpPr>
            <p:spPr>
              <a:xfrm>
                <a:off x="7121677" y="6538912"/>
                <a:ext cx="3774688" cy="261610"/>
              </a:xfrm>
              <a:prstGeom prst="rect">
                <a:avLst/>
              </a:prstGeom>
              <a:blipFill>
                <a:blip r:embed="rId8"/>
                <a:stretch>
                  <a:fillRect b="-16279"/>
                </a:stretch>
              </a:blipFill>
            </p:spPr>
            <p:txBody>
              <a:bodyPr/>
              <a:lstStyle/>
              <a:p>
                <a:r>
                  <a:rPr lang="en-US">
                    <a:noFill/>
                  </a:rPr>
                  <a:t> </a:t>
                </a:r>
              </a:p>
            </p:txBody>
          </p:sp>
        </mc:Fallback>
      </mc:AlternateContent>
      <p:sp>
        <p:nvSpPr>
          <p:cNvPr id="12" name="Rectangle 11"/>
          <p:cNvSpPr/>
          <p:nvPr/>
        </p:nvSpPr>
        <p:spPr>
          <a:xfrm>
            <a:off x="487447" y="948285"/>
            <a:ext cx="4986253" cy="646331"/>
          </a:xfrm>
          <a:prstGeom prst="rect">
            <a:avLst/>
          </a:prstGeom>
        </p:spPr>
        <p:txBody>
          <a:bodyPr wrap="square">
            <a:spAutoFit/>
          </a:bodyPr>
          <a:lstStyle/>
          <a:p>
            <a:r>
              <a:rPr lang="en-US" dirty="0">
                <a:latin typeface="Times New Roman" panose="02020603050405020304" pitchFamily="18" charset="0"/>
                <a:ea typeface="MS Mincho"/>
              </a:rPr>
              <a:t>Eduard </a:t>
            </a:r>
            <a:r>
              <a:rPr lang="en-US" dirty="0" err="1" smtClean="0">
                <a:latin typeface="Times New Roman" panose="02020603050405020304" pitchFamily="18" charset="0"/>
                <a:ea typeface="MS Mincho"/>
              </a:rPr>
              <a:t>Dyachuk</a:t>
            </a:r>
            <a:r>
              <a:rPr lang="en-US" dirty="0" smtClean="0">
                <a:latin typeface="Times New Roman" panose="02020603050405020304" pitchFamily="18" charset="0"/>
                <a:ea typeface="MS Mincho"/>
              </a:rPr>
              <a:t> (2015) in his thesis </a:t>
            </a:r>
            <a:r>
              <a:rPr lang="en-US" dirty="0" smtClean="0"/>
              <a:t>Development </a:t>
            </a:r>
            <a:r>
              <a:rPr lang="en-US" dirty="0"/>
              <a:t>of Simulation Tools and Experiments</a:t>
            </a:r>
          </a:p>
        </p:txBody>
      </p:sp>
      <p:sp>
        <p:nvSpPr>
          <p:cNvPr id="14" name="Rectangle 13"/>
          <p:cNvSpPr/>
          <p:nvPr/>
        </p:nvSpPr>
        <p:spPr>
          <a:xfrm>
            <a:off x="1549921" y="1618650"/>
            <a:ext cx="2384435" cy="507831"/>
          </a:xfrm>
          <a:prstGeom prst="rect">
            <a:avLst/>
          </a:prstGeom>
        </p:spPr>
        <p:txBody>
          <a:bodyPr wrap="none">
            <a:spAutoFit/>
          </a:bodyPr>
          <a:lstStyle/>
          <a:p>
            <a:pPr algn="just">
              <a:lnSpc>
                <a:spcPct val="150000"/>
              </a:lnSpc>
              <a:spcAft>
                <a:spcPts val="600"/>
              </a:spcAft>
            </a:pPr>
            <a:r>
              <a:rPr lang="en-US" b="1" dirty="0">
                <a:latin typeface="Times New Roman" panose="02020603050405020304" pitchFamily="18" charset="0"/>
                <a:ea typeface="MS Mincho"/>
                <a:cs typeface="Times New Roman" panose="02020603050405020304" pitchFamily="18" charset="0"/>
              </a:rPr>
              <a:t>Sandia 17m </a:t>
            </a:r>
            <a:r>
              <a:rPr lang="en-US" sz="1600" b="1" dirty="0" smtClean="0">
                <a:latin typeface="Times New Roman" panose="02020603050405020304" pitchFamily="18" charset="0"/>
                <a:ea typeface="MS Mincho"/>
                <a:cs typeface="Times New Roman" panose="02020603050405020304" pitchFamily="18" charset="0"/>
              </a:rPr>
              <a:t>VAWT</a:t>
            </a:r>
            <a:r>
              <a:rPr lang="en-US" b="1" dirty="0" smtClean="0">
                <a:latin typeface="Times New Roman" panose="02020603050405020304" pitchFamily="18" charset="0"/>
                <a:ea typeface="MS Mincho"/>
                <a:cs typeface="Times New Roman" panose="02020603050405020304" pitchFamily="18" charset="0"/>
              </a:rPr>
              <a:t> [4]</a:t>
            </a:r>
            <a:endParaRPr lang="en-US" dirty="0">
              <a:latin typeface="Times New Roman" panose="02020603050405020304" pitchFamily="18" charset="0"/>
              <a:ea typeface="MS Mincho"/>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15" name="Table 14"/>
              <p:cNvGraphicFramePr>
                <a:graphicFrameLocks noGrp="1"/>
              </p:cNvGraphicFramePr>
              <p:nvPr>
                <p:extLst>
                  <p:ext uri="{D42A27DB-BD31-4B8C-83A1-F6EECF244321}">
                    <p14:modId xmlns:p14="http://schemas.microsoft.com/office/powerpoint/2010/main" val="2028310306"/>
                  </p:ext>
                </p:extLst>
              </p:nvPr>
            </p:nvGraphicFramePr>
            <p:xfrm>
              <a:off x="487447" y="1700831"/>
              <a:ext cx="4381681" cy="3291840"/>
            </p:xfrm>
            <a:graphic>
              <a:graphicData uri="http://schemas.openxmlformats.org/drawingml/2006/table">
                <a:tbl>
                  <a:tblPr firstRow="1" firstCol="1" bandRow="1">
                    <a:tableStyleId>{3B4B98B0-60AC-42C2-AFA5-B58CD77FA1E5}</a:tableStyleId>
                  </a:tblPr>
                  <a:tblGrid>
                    <a:gridCol w="2848823">
                      <a:extLst>
                        <a:ext uri="{9D8B030D-6E8A-4147-A177-3AD203B41FA5}">
                          <a16:colId xmlns:a16="http://schemas.microsoft.com/office/drawing/2014/main" val="792920897"/>
                        </a:ext>
                      </a:extLst>
                    </a:gridCol>
                    <a:gridCol w="1532858">
                      <a:extLst>
                        <a:ext uri="{9D8B030D-6E8A-4147-A177-3AD203B41FA5}">
                          <a16:colId xmlns:a16="http://schemas.microsoft.com/office/drawing/2014/main" val="28387494"/>
                        </a:ext>
                      </a:extLst>
                    </a:gridCol>
                  </a:tblGrid>
                  <a:tr h="193473">
                    <a:tc gridSpan="2">
                      <a:txBody>
                        <a:bodyPr/>
                        <a:lstStyle/>
                        <a:p>
                          <a:pPr marL="0" marR="0" algn="ctr">
                            <a:lnSpc>
                              <a:spcPct val="150000"/>
                            </a:lnSpc>
                            <a:spcBef>
                              <a:spcPts val="0"/>
                            </a:spcBef>
                            <a:spcAft>
                              <a:spcPts val="0"/>
                            </a:spcAft>
                          </a:pP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184829374"/>
                      </a:ext>
                    </a:extLst>
                  </a:tr>
                  <a:tr h="193473">
                    <a:tc>
                      <a:txBody>
                        <a:bodyPr/>
                        <a:lstStyle/>
                        <a:p>
                          <a:pPr marL="0" marR="0" algn="just">
                            <a:lnSpc>
                              <a:spcPct val="150000"/>
                            </a:lnSpc>
                            <a:spcBef>
                              <a:spcPts val="0"/>
                            </a:spcBef>
                            <a:spcAft>
                              <a:spcPts val="0"/>
                            </a:spcAft>
                          </a:pPr>
                          <a:r>
                            <a:rPr lang="en-US" sz="1600">
                              <a:effectLst/>
                            </a:rPr>
                            <a:t>Rotor maximum diameter (m)</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a:effectLst/>
                            </a:rPr>
                            <a:t>16.72</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572120155"/>
                      </a:ext>
                    </a:extLst>
                  </a:tr>
                  <a:tr h="193473">
                    <a:tc>
                      <a:txBody>
                        <a:bodyPr/>
                        <a:lstStyle/>
                        <a:p>
                          <a:pPr marL="0" marR="0" algn="just">
                            <a:lnSpc>
                              <a:spcPct val="150000"/>
                            </a:lnSpc>
                            <a:spcBef>
                              <a:spcPts val="0"/>
                            </a:spcBef>
                            <a:spcAft>
                              <a:spcPts val="0"/>
                            </a:spcAft>
                          </a:pPr>
                          <a:r>
                            <a:rPr lang="en-US" sz="1600" dirty="0">
                              <a:effectLst/>
                            </a:rPr>
                            <a:t>Rotor height (m)</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dirty="0">
                              <a:effectLst/>
                            </a:rPr>
                            <a:t>16.72</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3657884522"/>
                      </a:ext>
                    </a:extLst>
                  </a:tr>
                  <a:tr h="193473">
                    <a:tc>
                      <a:txBody>
                        <a:bodyPr/>
                        <a:lstStyle/>
                        <a:p>
                          <a:pPr marL="0" marR="0" algn="just">
                            <a:lnSpc>
                              <a:spcPct val="150000"/>
                            </a:lnSpc>
                            <a:spcBef>
                              <a:spcPts val="0"/>
                            </a:spcBef>
                            <a:spcAft>
                              <a:spcPts val="0"/>
                            </a:spcAft>
                          </a:pPr>
                          <a:r>
                            <a:rPr lang="en-US" sz="1600" dirty="0">
                              <a:effectLst/>
                            </a:rPr>
                            <a:t>Swept area (m</a:t>
                          </a:r>
                          <a:r>
                            <a:rPr lang="en-US" sz="1600" baseline="30000" dirty="0">
                              <a:effectLst/>
                            </a:rPr>
                            <a:t>2</a:t>
                          </a:r>
                          <a:r>
                            <a:rPr lang="en-US" sz="1600" dirty="0">
                              <a:effectLst/>
                            </a:rPr>
                            <a:t>)</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a:effectLst/>
                            </a:rPr>
                            <a:t>187</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354617629"/>
                      </a:ext>
                    </a:extLst>
                  </a:tr>
                  <a:tr h="193473">
                    <a:tc>
                      <a:txBody>
                        <a:bodyPr/>
                        <a:lstStyle/>
                        <a:p>
                          <a:pPr marL="0" marR="0" algn="just">
                            <a:lnSpc>
                              <a:spcPct val="150000"/>
                            </a:lnSpc>
                            <a:spcBef>
                              <a:spcPts val="0"/>
                            </a:spcBef>
                            <a:spcAft>
                              <a:spcPts val="0"/>
                            </a:spcAft>
                          </a:pPr>
                          <a:r>
                            <a:rPr lang="en-US" sz="1600">
                              <a:effectLst/>
                            </a:rPr>
                            <a:t>Blade airfoil</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a:effectLst/>
                            </a:rPr>
                            <a:t>2 x NACA0015</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2976283294"/>
                      </a:ext>
                    </a:extLst>
                  </a:tr>
                  <a:tr h="193473">
                    <a:tc>
                      <a:txBody>
                        <a:bodyPr/>
                        <a:lstStyle/>
                        <a:p>
                          <a:pPr marL="0" marR="0" algn="just">
                            <a:lnSpc>
                              <a:spcPct val="150000"/>
                            </a:lnSpc>
                            <a:spcBef>
                              <a:spcPts val="0"/>
                            </a:spcBef>
                            <a:spcAft>
                              <a:spcPts val="0"/>
                            </a:spcAft>
                          </a:pPr>
                          <a:r>
                            <a:rPr lang="en-US" sz="1600">
                              <a:effectLst/>
                            </a:rPr>
                            <a:t>Blade chord (m)</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a:effectLst/>
                            </a:rPr>
                            <a:t>0.612</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3574891080"/>
                      </a:ext>
                    </a:extLst>
                  </a:tr>
                  <a:tr h="193473">
                    <a:tc>
                      <a:txBody>
                        <a:bodyPr/>
                        <a:lstStyle/>
                        <a:p>
                          <a:pPr marL="0" marR="0" algn="just">
                            <a:lnSpc>
                              <a:spcPct val="150000"/>
                            </a:lnSpc>
                            <a:spcBef>
                              <a:spcPts val="0"/>
                            </a:spcBef>
                            <a:spcAft>
                              <a:spcPts val="0"/>
                            </a:spcAft>
                          </a:pPr>
                          <a:r>
                            <a:rPr lang="en-US" sz="1600">
                              <a:effectLst/>
                            </a:rPr>
                            <a:t>Solidity</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590550" algn="l"/>
                            </a:tabLst>
                          </a:pPr>
                          <a:r>
                            <a:rPr lang="en-US" sz="1600">
                              <a:effectLst/>
                            </a:rPr>
                            <a:t>0.11</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1130997466"/>
                      </a:ext>
                    </a:extLst>
                  </a:tr>
                  <a:tr h="193473">
                    <a:tc>
                      <a:txBody>
                        <a:bodyPr/>
                        <a:lstStyle/>
                        <a:p>
                          <a:pPr marL="0" marR="0" algn="just">
                            <a:lnSpc>
                              <a:spcPct val="150000"/>
                            </a:lnSpc>
                            <a:spcBef>
                              <a:spcPts val="0"/>
                            </a:spcBef>
                            <a:spcAft>
                              <a:spcPts val="0"/>
                            </a:spcAft>
                          </a:pPr>
                          <a:r>
                            <a:rPr lang="en-US" sz="1600">
                              <a:effectLst/>
                            </a:rPr>
                            <a:t>Rotational speed (rpm)</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590550" algn="l"/>
                            </a:tabLst>
                          </a:pPr>
                          <a:r>
                            <a:rPr lang="en-US" sz="1600">
                              <a:effectLst/>
                            </a:rPr>
                            <a:t>38.7</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2685129511"/>
                      </a:ext>
                    </a:extLst>
                  </a:tr>
                  <a:tr h="193473">
                    <a:tc>
                      <a:txBody>
                        <a:bodyPr/>
                        <a:lstStyle/>
                        <a:p>
                          <a:pPr marL="0" marR="0" algn="just">
                            <a:lnSpc>
                              <a:spcPct val="150000"/>
                            </a:lnSpc>
                            <a:spcBef>
                              <a:spcPts val="0"/>
                            </a:spcBef>
                            <a:spcAft>
                              <a:spcPts val="0"/>
                            </a:spcAft>
                          </a:pPr>
                          <a14:m>
                            <m:oMath xmlns:m="http://schemas.openxmlformats.org/officeDocument/2006/math">
                              <m:r>
                                <a:rPr lang="en-US" sz="1600">
                                  <a:effectLst/>
                                  <a:latin typeface="Cambria Math" panose="02040503050406030204" pitchFamily="18" charset="0"/>
                                </a:rPr>
                                <m:t>𝝎</m:t>
                              </m:r>
                            </m:oMath>
                          </a14:m>
                          <a:r>
                            <a:rPr lang="en-US" sz="1600" dirty="0">
                              <a:effectLst/>
                            </a:rPr>
                            <a:t> (rad/s)</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dirty="0">
                              <a:effectLst/>
                            </a:rPr>
                            <a:t>4.05</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3462547097"/>
                      </a:ext>
                    </a:extLst>
                  </a:tr>
                </a:tbl>
              </a:graphicData>
            </a:graphic>
          </p:graphicFrame>
        </mc:Choice>
        <mc:Fallback xmlns="">
          <p:graphicFrame>
            <p:nvGraphicFramePr>
              <p:cNvPr id="15" name="Table 14"/>
              <p:cNvGraphicFramePr>
                <a:graphicFrameLocks noGrp="1"/>
              </p:cNvGraphicFramePr>
              <p:nvPr>
                <p:extLst>
                  <p:ext uri="{D42A27DB-BD31-4B8C-83A1-F6EECF244321}">
                    <p14:modId xmlns:p14="http://schemas.microsoft.com/office/powerpoint/2010/main" val="2028310306"/>
                  </p:ext>
                </p:extLst>
              </p:nvPr>
            </p:nvGraphicFramePr>
            <p:xfrm>
              <a:off x="487447" y="1700831"/>
              <a:ext cx="4381681" cy="3291840"/>
            </p:xfrm>
            <a:graphic>
              <a:graphicData uri="http://schemas.openxmlformats.org/drawingml/2006/table">
                <a:tbl>
                  <a:tblPr firstRow="1" firstCol="1" bandRow="1">
                    <a:tableStyleId>{3B4B98B0-60AC-42C2-AFA5-B58CD77FA1E5}</a:tableStyleId>
                  </a:tblPr>
                  <a:tblGrid>
                    <a:gridCol w="2848823">
                      <a:extLst>
                        <a:ext uri="{9D8B030D-6E8A-4147-A177-3AD203B41FA5}">
                          <a16:colId xmlns:a16="http://schemas.microsoft.com/office/drawing/2014/main" val="792920897"/>
                        </a:ext>
                      </a:extLst>
                    </a:gridCol>
                    <a:gridCol w="1532858">
                      <a:extLst>
                        <a:ext uri="{9D8B030D-6E8A-4147-A177-3AD203B41FA5}">
                          <a16:colId xmlns:a16="http://schemas.microsoft.com/office/drawing/2014/main" val="28387494"/>
                        </a:ext>
                      </a:extLst>
                    </a:gridCol>
                  </a:tblGrid>
                  <a:tr h="365760">
                    <a:tc gridSpan="2">
                      <a:txBody>
                        <a:bodyPr/>
                        <a:lstStyle/>
                        <a:p>
                          <a:pPr marL="0" marR="0" algn="ctr">
                            <a:lnSpc>
                              <a:spcPct val="150000"/>
                            </a:lnSpc>
                            <a:spcBef>
                              <a:spcPts val="0"/>
                            </a:spcBef>
                            <a:spcAft>
                              <a:spcPts val="0"/>
                            </a:spcAft>
                          </a:pP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184829374"/>
                      </a:ext>
                    </a:extLst>
                  </a:tr>
                  <a:tr h="365760">
                    <a:tc>
                      <a:txBody>
                        <a:bodyPr/>
                        <a:lstStyle/>
                        <a:p>
                          <a:pPr marL="0" marR="0" algn="just">
                            <a:lnSpc>
                              <a:spcPct val="150000"/>
                            </a:lnSpc>
                            <a:spcBef>
                              <a:spcPts val="0"/>
                            </a:spcBef>
                            <a:spcAft>
                              <a:spcPts val="0"/>
                            </a:spcAft>
                          </a:pPr>
                          <a:r>
                            <a:rPr lang="en-US" sz="1600">
                              <a:effectLst/>
                            </a:rPr>
                            <a:t>Rotor maximum diameter (m)</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a:effectLst/>
                            </a:rPr>
                            <a:t>16.72</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572120155"/>
                      </a:ext>
                    </a:extLst>
                  </a:tr>
                  <a:tr h="365760">
                    <a:tc>
                      <a:txBody>
                        <a:bodyPr/>
                        <a:lstStyle/>
                        <a:p>
                          <a:pPr marL="0" marR="0" algn="just">
                            <a:lnSpc>
                              <a:spcPct val="150000"/>
                            </a:lnSpc>
                            <a:spcBef>
                              <a:spcPts val="0"/>
                            </a:spcBef>
                            <a:spcAft>
                              <a:spcPts val="0"/>
                            </a:spcAft>
                          </a:pPr>
                          <a:r>
                            <a:rPr lang="en-US" sz="1600" dirty="0">
                              <a:effectLst/>
                            </a:rPr>
                            <a:t>Rotor height (m)</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dirty="0">
                              <a:effectLst/>
                            </a:rPr>
                            <a:t>16.72</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3657884522"/>
                      </a:ext>
                    </a:extLst>
                  </a:tr>
                  <a:tr h="365760">
                    <a:tc>
                      <a:txBody>
                        <a:bodyPr/>
                        <a:lstStyle/>
                        <a:p>
                          <a:pPr marL="0" marR="0" algn="just">
                            <a:lnSpc>
                              <a:spcPct val="150000"/>
                            </a:lnSpc>
                            <a:spcBef>
                              <a:spcPts val="0"/>
                            </a:spcBef>
                            <a:spcAft>
                              <a:spcPts val="0"/>
                            </a:spcAft>
                          </a:pPr>
                          <a:r>
                            <a:rPr lang="en-US" sz="1600" dirty="0">
                              <a:effectLst/>
                            </a:rPr>
                            <a:t>Swept area (m</a:t>
                          </a:r>
                          <a:r>
                            <a:rPr lang="en-US" sz="1600" baseline="30000" dirty="0">
                              <a:effectLst/>
                            </a:rPr>
                            <a:t>2</a:t>
                          </a:r>
                          <a:r>
                            <a:rPr lang="en-US" sz="1600" dirty="0">
                              <a:effectLst/>
                            </a:rPr>
                            <a:t>)</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a:effectLst/>
                            </a:rPr>
                            <a:t>187</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354617629"/>
                      </a:ext>
                    </a:extLst>
                  </a:tr>
                  <a:tr h="365760">
                    <a:tc>
                      <a:txBody>
                        <a:bodyPr/>
                        <a:lstStyle/>
                        <a:p>
                          <a:pPr marL="0" marR="0" algn="just">
                            <a:lnSpc>
                              <a:spcPct val="150000"/>
                            </a:lnSpc>
                            <a:spcBef>
                              <a:spcPts val="0"/>
                            </a:spcBef>
                            <a:spcAft>
                              <a:spcPts val="0"/>
                            </a:spcAft>
                          </a:pPr>
                          <a:r>
                            <a:rPr lang="en-US" sz="1600">
                              <a:effectLst/>
                            </a:rPr>
                            <a:t>Blade airfoil</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a:effectLst/>
                            </a:rPr>
                            <a:t>2 x NACA0015</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2976283294"/>
                      </a:ext>
                    </a:extLst>
                  </a:tr>
                  <a:tr h="365760">
                    <a:tc>
                      <a:txBody>
                        <a:bodyPr/>
                        <a:lstStyle/>
                        <a:p>
                          <a:pPr marL="0" marR="0" algn="just">
                            <a:lnSpc>
                              <a:spcPct val="150000"/>
                            </a:lnSpc>
                            <a:spcBef>
                              <a:spcPts val="0"/>
                            </a:spcBef>
                            <a:spcAft>
                              <a:spcPts val="0"/>
                            </a:spcAft>
                          </a:pPr>
                          <a:r>
                            <a:rPr lang="en-US" sz="1600">
                              <a:effectLst/>
                            </a:rPr>
                            <a:t>Blade chord (m)</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a:effectLst/>
                            </a:rPr>
                            <a:t>0.612</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3574891080"/>
                      </a:ext>
                    </a:extLst>
                  </a:tr>
                  <a:tr h="365760">
                    <a:tc>
                      <a:txBody>
                        <a:bodyPr/>
                        <a:lstStyle/>
                        <a:p>
                          <a:pPr marL="0" marR="0" algn="just">
                            <a:lnSpc>
                              <a:spcPct val="150000"/>
                            </a:lnSpc>
                            <a:spcBef>
                              <a:spcPts val="0"/>
                            </a:spcBef>
                            <a:spcAft>
                              <a:spcPts val="0"/>
                            </a:spcAft>
                          </a:pPr>
                          <a:r>
                            <a:rPr lang="en-US" sz="1600">
                              <a:effectLst/>
                            </a:rPr>
                            <a:t>Solidity</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590550" algn="l"/>
                            </a:tabLst>
                          </a:pPr>
                          <a:r>
                            <a:rPr lang="en-US" sz="1600">
                              <a:effectLst/>
                            </a:rPr>
                            <a:t>0.11</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1130997466"/>
                      </a:ext>
                    </a:extLst>
                  </a:tr>
                  <a:tr h="365760">
                    <a:tc>
                      <a:txBody>
                        <a:bodyPr/>
                        <a:lstStyle/>
                        <a:p>
                          <a:pPr marL="0" marR="0" algn="just">
                            <a:lnSpc>
                              <a:spcPct val="150000"/>
                            </a:lnSpc>
                            <a:spcBef>
                              <a:spcPts val="0"/>
                            </a:spcBef>
                            <a:spcAft>
                              <a:spcPts val="0"/>
                            </a:spcAft>
                          </a:pPr>
                          <a:r>
                            <a:rPr lang="en-US" sz="1600">
                              <a:effectLst/>
                            </a:rPr>
                            <a:t>Rotational speed (rpm)</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590550" algn="l"/>
                            </a:tabLst>
                          </a:pPr>
                          <a:r>
                            <a:rPr lang="en-US" sz="1600">
                              <a:effectLst/>
                            </a:rPr>
                            <a:t>38.7</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2685129511"/>
                      </a:ext>
                    </a:extLst>
                  </a:tr>
                  <a:tr h="365760">
                    <a:tc>
                      <a:txBody>
                        <a:bodyPr/>
                        <a:lstStyle/>
                        <a:p>
                          <a:endParaRPr lang="en-US"/>
                        </a:p>
                      </a:txBody>
                      <a:tcPr marL="68580" marR="68580" marT="0" marB="0">
                        <a:blipFill>
                          <a:blip r:embed="rId9"/>
                          <a:stretch>
                            <a:fillRect t="-805000" r="-54060" b="-21667"/>
                          </a:stretch>
                        </a:blipFill>
                      </a:tcPr>
                    </a:tc>
                    <a:tc>
                      <a:txBody>
                        <a:bodyPr/>
                        <a:lstStyle/>
                        <a:p>
                          <a:pPr marL="0" marR="0" algn="just">
                            <a:lnSpc>
                              <a:spcPct val="150000"/>
                            </a:lnSpc>
                            <a:spcBef>
                              <a:spcPts val="0"/>
                            </a:spcBef>
                            <a:spcAft>
                              <a:spcPts val="0"/>
                            </a:spcAft>
                          </a:pPr>
                          <a:r>
                            <a:rPr lang="en-US" sz="1600" dirty="0">
                              <a:effectLst/>
                            </a:rPr>
                            <a:t>4.05</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3462547097"/>
                      </a:ext>
                    </a:extLst>
                  </a:tr>
                </a:tbl>
              </a:graphicData>
            </a:graphic>
          </p:graphicFrame>
        </mc:Fallback>
      </mc:AlternateContent>
    </p:spTree>
    <p:extLst>
      <p:ext uri="{BB962C8B-B14F-4D97-AF65-F5344CB8AC3E}">
        <p14:creationId xmlns:p14="http://schemas.microsoft.com/office/powerpoint/2010/main" val="20445048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EEB138E-CAC8-4B8E-A6CA-852CB4FDFC76}" type="slidenum">
              <a:rPr lang="en-US" smtClean="0"/>
              <a:t>15</a:t>
            </a:fld>
            <a:endParaRPr lang="en-US"/>
          </a:p>
        </p:txBody>
      </p:sp>
      <p:sp>
        <p:nvSpPr>
          <p:cNvPr id="3" name="TextBox 2"/>
          <p:cNvSpPr txBox="1"/>
          <p:nvPr/>
        </p:nvSpPr>
        <p:spPr>
          <a:xfrm>
            <a:off x="188844" y="223028"/>
            <a:ext cx="2952988"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4</a:t>
            </a:r>
            <a:r>
              <a:rPr lang="en-US" b="1" dirty="0" smtClean="0">
                <a:latin typeface="Times New Roman" panose="02020603050405020304" pitchFamily="18" charset="0"/>
                <a:cs typeface="Times New Roman" panose="02020603050405020304" pitchFamily="18" charset="0"/>
              </a:rPr>
              <a:t>. RESULTS VALIDATION</a:t>
            </a:r>
          </a:p>
        </p:txBody>
      </p:sp>
      <p:cxnSp>
        <p:nvCxnSpPr>
          <p:cNvPr id="4" name="Elbow Connector 3"/>
          <p:cNvCxnSpPr/>
          <p:nvPr/>
        </p:nvCxnSpPr>
        <p:spPr>
          <a:xfrm>
            <a:off x="355600" y="592360"/>
            <a:ext cx="584200" cy="184666"/>
          </a:xfrm>
          <a:prstGeom prst="bentConnector3">
            <a:avLst>
              <a:gd name="adj1" fmla="val 0"/>
            </a:avLst>
          </a:prstGeom>
          <a:ln>
            <a:tailEnd type="triangle"/>
          </a:ln>
        </p:spPr>
        <p:style>
          <a:lnRef idx="2">
            <a:schemeClr val="dk1"/>
          </a:lnRef>
          <a:fillRef idx="0">
            <a:schemeClr val="dk1"/>
          </a:fillRef>
          <a:effectRef idx="1">
            <a:schemeClr val="dk1"/>
          </a:effectRef>
          <a:fontRef idx="minor">
            <a:schemeClr val="tx1"/>
          </a:fontRef>
        </p:style>
      </p:cxnSp>
      <p:sp>
        <p:nvSpPr>
          <p:cNvPr id="5" name="TextBox 4"/>
          <p:cNvSpPr txBox="1"/>
          <p:nvPr/>
        </p:nvSpPr>
        <p:spPr>
          <a:xfrm>
            <a:off x="939800" y="594686"/>
            <a:ext cx="4089581" cy="369332"/>
          </a:xfrm>
          <a:prstGeom prst="rect">
            <a:avLst/>
          </a:prstGeom>
          <a:noFill/>
        </p:spPr>
        <p:txBody>
          <a:bodyPr wrap="none" rtlCol="0">
            <a:spAutoFit/>
          </a:bodyPr>
          <a:lstStyle/>
          <a:p>
            <a:r>
              <a:rPr lang="en-US" b="1" dirty="0"/>
              <a:t>Comparison with Numerical simulation</a:t>
            </a:r>
          </a:p>
        </p:txBody>
      </p:sp>
      <p:sp>
        <p:nvSpPr>
          <p:cNvPr id="6" name="Rectangle 5"/>
          <p:cNvSpPr/>
          <p:nvPr/>
        </p:nvSpPr>
        <p:spPr>
          <a:xfrm>
            <a:off x="1799373" y="2183912"/>
            <a:ext cx="1699440" cy="461665"/>
          </a:xfrm>
          <a:prstGeom prst="rect">
            <a:avLst/>
          </a:prstGeom>
        </p:spPr>
        <p:txBody>
          <a:bodyPr wrap="none">
            <a:spAutoFit/>
          </a:bodyPr>
          <a:lstStyle/>
          <a:p>
            <a:pPr algn="just">
              <a:lnSpc>
                <a:spcPct val="150000"/>
              </a:lnSpc>
              <a:spcAft>
                <a:spcPts val="600"/>
              </a:spcAft>
            </a:pPr>
            <a:r>
              <a:rPr lang="en-US" sz="1600" b="1" dirty="0">
                <a:latin typeface="Times New Roman" panose="02020603050405020304" pitchFamily="18" charset="0"/>
                <a:ea typeface="MS Mincho"/>
                <a:cs typeface="Times New Roman" panose="02020603050405020304" pitchFamily="18" charset="0"/>
              </a:rPr>
              <a:t>VAWT </a:t>
            </a:r>
            <a:r>
              <a:rPr lang="en-US" sz="1600" b="1" dirty="0" smtClean="0">
                <a:latin typeface="Times New Roman" panose="02020603050405020304" pitchFamily="18" charset="0"/>
                <a:ea typeface="MS Mincho"/>
                <a:cs typeface="Times New Roman" panose="02020603050405020304" pitchFamily="18" charset="0"/>
              </a:rPr>
              <a:t>H-260 [5]</a:t>
            </a:r>
            <a:r>
              <a:rPr lang="en-US" sz="1600" dirty="0" smtClean="0">
                <a:latin typeface="Times New Roman" panose="02020603050405020304" pitchFamily="18" charset="0"/>
                <a:ea typeface="MS Mincho"/>
                <a:cs typeface="Times New Roman" panose="02020603050405020304" pitchFamily="18" charset="0"/>
              </a:rPr>
              <a:t> </a:t>
            </a:r>
            <a:endParaRPr lang="en-US" sz="1600" dirty="0">
              <a:latin typeface="Times New Roman" panose="02020603050405020304" pitchFamily="18" charset="0"/>
              <a:ea typeface="MS Mincho"/>
              <a:cs typeface="Times New Roman" panose="02020603050405020304"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585553655"/>
              </p:ext>
            </p:extLst>
          </p:nvPr>
        </p:nvGraphicFramePr>
        <p:xfrm>
          <a:off x="798357" y="2289189"/>
          <a:ext cx="3701472" cy="3657600"/>
        </p:xfrm>
        <a:graphic>
          <a:graphicData uri="http://schemas.openxmlformats.org/drawingml/2006/table">
            <a:tbl>
              <a:tblPr firstRow="1" firstCol="1" bandRow="1">
                <a:tableStyleId>{3B4B98B0-60AC-42C2-AFA5-B58CD77FA1E5}</a:tableStyleId>
              </a:tblPr>
              <a:tblGrid>
                <a:gridCol w="2177032">
                  <a:extLst>
                    <a:ext uri="{9D8B030D-6E8A-4147-A177-3AD203B41FA5}">
                      <a16:colId xmlns:a16="http://schemas.microsoft.com/office/drawing/2014/main" val="60978974"/>
                    </a:ext>
                  </a:extLst>
                </a:gridCol>
                <a:gridCol w="1524440">
                  <a:extLst>
                    <a:ext uri="{9D8B030D-6E8A-4147-A177-3AD203B41FA5}">
                      <a16:colId xmlns:a16="http://schemas.microsoft.com/office/drawing/2014/main" val="1409194082"/>
                    </a:ext>
                  </a:extLst>
                </a:gridCol>
              </a:tblGrid>
              <a:tr h="237748">
                <a:tc gridSpan="2">
                  <a:txBody>
                    <a:bodyPr/>
                    <a:lstStyle/>
                    <a:p>
                      <a:pPr marL="0" marR="0" algn="ctr">
                        <a:lnSpc>
                          <a:spcPct val="150000"/>
                        </a:lnSpc>
                        <a:spcBef>
                          <a:spcPts val="0"/>
                        </a:spcBef>
                        <a:spcAft>
                          <a:spcPts val="0"/>
                        </a:spcAft>
                      </a:pP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654006077"/>
                  </a:ext>
                </a:extLst>
              </a:tr>
              <a:tr h="237748">
                <a:tc>
                  <a:txBody>
                    <a:bodyPr/>
                    <a:lstStyle/>
                    <a:p>
                      <a:pPr marL="0" marR="0" algn="just">
                        <a:lnSpc>
                          <a:spcPct val="150000"/>
                        </a:lnSpc>
                        <a:spcBef>
                          <a:spcPts val="0"/>
                        </a:spcBef>
                        <a:spcAft>
                          <a:spcPts val="0"/>
                        </a:spcAft>
                      </a:pPr>
                      <a:r>
                        <a:rPr lang="en-US" sz="1600">
                          <a:effectLst/>
                        </a:rPr>
                        <a:t>Rated power (kW)</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a:effectLst/>
                        </a:rPr>
                        <a:t>105</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3296123766"/>
                  </a:ext>
                </a:extLst>
              </a:tr>
              <a:tr h="237748">
                <a:tc>
                  <a:txBody>
                    <a:bodyPr/>
                    <a:lstStyle/>
                    <a:p>
                      <a:pPr marL="0" marR="0" algn="l">
                        <a:lnSpc>
                          <a:spcPct val="150000"/>
                        </a:lnSpc>
                        <a:spcBef>
                          <a:spcPts val="0"/>
                        </a:spcBef>
                        <a:spcAft>
                          <a:spcPts val="0"/>
                        </a:spcAft>
                      </a:pPr>
                      <a:r>
                        <a:rPr lang="en-US" sz="1600">
                          <a:effectLst/>
                        </a:rPr>
                        <a:t>Rotational speed (rpm)</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a:effectLst/>
                        </a:rPr>
                        <a:t>33</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1720184752"/>
                  </a:ext>
                </a:extLst>
              </a:tr>
              <a:tr h="237748">
                <a:tc>
                  <a:txBody>
                    <a:bodyPr/>
                    <a:lstStyle/>
                    <a:p>
                      <a:pPr marL="0" marR="0" algn="just">
                        <a:lnSpc>
                          <a:spcPct val="150000"/>
                        </a:lnSpc>
                        <a:spcBef>
                          <a:spcPts val="0"/>
                        </a:spcBef>
                        <a:spcAft>
                          <a:spcPts val="0"/>
                        </a:spcAft>
                      </a:pPr>
                      <a:r>
                        <a:rPr lang="en-US" sz="1600">
                          <a:effectLst/>
                        </a:rPr>
                        <a:t>Rated wind speed (m/s)</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a:effectLst/>
                        </a:rPr>
                        <a:t>10</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963423380"/>
                  </a:ext>
                </a:extLst>
              </a:tr>
              <a:tr h="237748">
                <a:tc>
                  <a:txBody>
                    <a:bodyPr/>
                    <a:lstStyle/>
                    <a:p>
                      <a:pPr marL="0" marR="0" algn="just">
                        <a:lnSpc>
                          <a:spcPct val="150000"/>
                        </a:lnSpc>
                        <a:spcBef>
                          <a:spcPts val="0"/>
                        </a:spcBef>
                        <a:spcAft>
                          <a:spcPts val="0"/>
                        </a:spcAft>
                      </a:pPr>
                      <a:r>
                        <a:rPr lang="en-US" sz="1600">
                          <a:effectLst/>
                        </a:rPr>
                        <a:t>Rotor diameter (m)</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a:effectLst/>
                        </a:rPr>
                        <a:t>19.5</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4197978388"/>
                  </a:ext>
                </a:extLst>
              </a:tr>
              <a:tr h="237748">
                <a:tc>
                  <a:txBody>
                    <a:bodyPr/>
                    <a:lstStyle/>
                    <a:p>
                      <a:pPr marL="0" marR="0" algn="just">
                        <a:lnSpc>
                          <a:spcPct val="150000"/>
                        </a:lnSpc>
                        <a:spcBef>
                          <a:spcPts val="0"/>
                        </a:spcBef>
                        <a:spcAft>
                          <a:spcPts val="0"/>
                        </a:spcAft>
                      </a:pPr>
                      <a:r>
                        <a:rPr lang="en-US" sz="1600">
                          <a:effectLst/>
                        </a:rPr>
                        <a:t>Swept area (m</a:t>
                      </a:r>
                      <a:r>
                        <a:rPr lang="en-US" sz="1600" baseline="30000">
                          <a:effectLst/>
                        </a:rPr>
                        <a:t>2</a:t>
                      </a:r>
                      <a:r>
                        <a:rPr lang="en-US" sz="1600">
                          <a:effectLst/>
                        </a:rPr>
                        <a:t>)</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a:effectLst/>
                        </a:rPr>
                        <a:t>260</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106581014"/>
                  </a:ext>
                </a:extLst>
              </a:tr>
              <a:tr h="237748">
                <a:tc>
                  <a:txBody>
                    <a:bodyPr/>
                    <a:lstStyle/>
                    <a:p>
                      <a:pPr marL="0" marR="0" algn="just">
                        <a:lnSpc>
                          <a:spcPct val="150000"/>
                        </a:lnSpc>
                        <a:spcBef>
                          <a:spcPts val="0"/>
                        </a:spcBef>
                        <a:spcAft>
                          <a:spcPts val="0"/>
                        </a:spcAft>
                      </a:pPr>
                      <a:r>
                        <a:rPr lang="en-US" sz="1600">
                          <a:effectLst/>
                        </a:rPr>
                        <a:t>Blade airfoil</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a:effectLst/>
                        </a:rPr>
                        <a:t>2 x NACA 0018</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2640270033"/>
                  </a:ext>
                </a:extLst>
              </a:tr>
              <a:tr h="237748">
                <a:tc>
                  <a:txBody>
                    <a:bodyPr/>
                    <a:lstStyle/>
                    <a:p>
                      <a:pPr marL="0" marR="0" algn="just">
                        <a:lnSpc>
                          <a:spcPct val="150000"/>
                        </a:lnSpc>
                        <a:spcBef>
                          <a:spcPts val="0"/>
                        </a:spcBef>
                        <a:spcAft>
                          <a:spcPts val="0"/>
                        </a:spcAft>
                      </a:pPr>
                      <a:r>
                        <a:rPr lang="en-US" sz="1600">
                          <a:effectLst/>
                        </a:rPr>
                        <a:t>Blade chord (m)</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dirty="0">
                          <a:effectLst/>
                        </a:rPr>
                        <a:t>1.02</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4272382616"/>
                  </a:ext>
                </a:extLst>
              </a:tr>
              <a:tr h="237748">
                <a:tc>
                  <a:txBody>
                    <a:bodyPr/>
                    <a:lstStyle/>
                    <a:p>
                      <a:pPr marL="0" marR="0" algn="just">
                        <a:lnSpc>
                          <a:spcPct val="150000"/>
                        </a:lnSpc>
                        <a:spcBef>
                          <a:spcPts val="0"/>
                        </a:spcBef>
                        <a:spcAft>
                          <a:spcPts val="0"/>
                        </a:spcAft>
                      </a:pPr>
                      <a:r>
                        <a:rPr lang="en-US" sz="1600">
                          <a:effectLst/>
                        </a:rPr>
                        <a:t>Solidity</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a:effectLst/>
                        </a:rPr>
                        <a:t>0.105</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1845836602"/>
                  </a:ext>
                </a:extLst>
              </a:tr>
              <a:tr h="237748">
                <a:tc>
                  <a:txBody>
                    <a:bodyPr/>
                    <a:lstStyle/>
                    <a:p>
                      <a:pPr marL="0" marR="0" algn="just">
                        <a:lnSpc>
                          <a:spcPct val="150000"/>
                        </a:lnSpc>
                        <a:spcBef>
                          <a:spcPts val="0"/>
                        </a:spcBef>
                        <a:spcAft>
                          <a:spcPts val="0"/>
                        </a:spcAft>
                      </a:pPr>
                      <a:r>
                        <a:rPr lang="en-US" sz="1600">
                          <a:effectLst/>
                        </a:rPr>
                        <a:t>AR</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dirty="0">
                          <a:effectLst/>
                        </a:rPr>
                        <a:t>13</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2601520404"/>
                  </a:ext>
                </a:extLst>
              </a:tr>
            </a:tbl>
          </a:graphicData>
        </a:graphic>
      </p:graphicFrame>
      <p:pic>
        <p:nvPicPr>
          <p:cNvPr id="8" name="Picture 7" descr="E:\Downloads\bokeh_plot (4).png"/>
          <p:cNvPicPr/>
          <p:nvPr/>
        </p:nvPicPr>
        <p:blipFill>
          <a:blip r:embed="rId3">
            <a:extLst>
              <a:ext uri="{BEBA8EAE-BF5A-486C-A8C5-ECC9F3942E4B}">
                <a14:imgProps xmlns:a14="http://schemas.microsoft.com/office/drawing/2010/main">
                  <a14:imgLayer r:embed="rId4">
                    <a14:imgEffect>
                      <a14:sharpenSoften amount="25000"/>
                    </a14:imgEffect>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5359400" y="76849"/>
            <a:ext cx="5257800" cy="3154680"/>
          </a:xfrm>
          <a:prstGeom prst="rect">
            <a:avLst/>
          </a:prstGeom>
          <a:noFill/>
          <a:ln>
            <a:noFill/>
          </a:ln>
        </p:spPr>
      </p:pic>
      <p:pic>
        <p:nvPicPr>
          <p:cNvPr id="9" name="Picture 8" descr="E:\Downloads\bokeh_plot (3).png"/>
          <p:cNvPicPr/>
          <p:nvPr/>
        </p:nvPicPr>
        <p:blipFill>
          <a:blip r:embed="rId5">
            <a:extLst>
              <a:ext uri="{BEBA8EAE-BF5A-486C-A8C5-ECC9F3942E4B}">
                <a14:imgProps xmlns:a14="http://schemas.microsoft.com/office/drawing/2010/main">
                  <a14:imgLayer r:embed="rId6">
                    <a14:imgEffect>
                      <a14:sharpenSoften amount="25000"/>
                    </a14:imgEffect>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5359400" y="3420745"/>
            <a:ext cx="5353050" cy="3211830"/>
          </a:xfrm>
          <a:prstGeom prst="rect">
            <a:avLst/>
          </a:prstGeom>
          <a:noFill/>
          <a:ln>
            <a:noFill/>
          </a:ln>
        </p:spPr>
      </p:pic>
      <mc:AlternateContent xmlns:mc="http://schemas.openxmlformats.org/markup-compatibility/2006" xmlns:a14="http://schemas.microsoft.com/office/drawing/2010/main">
        <mc:Choice Requires="a14">
          <p:sp>
            <p:nvSpPr>
              <p:cNvPr id="10" name="Rectangle 9"/>
              <p:cNvSpPr/>
              <p:nvPr/>
            </p:nvSpPr>
            <p:spPr>
              <a:xfrm>
                <a:off x="6221619" y="3164864"/>
                <a:ext cx="3760581" cy="261610"/>
              </a:xfrm>
              <a:prstGeom prst="rect">
                <a:avLst/>
              </a:prstGeom>
            </p:spPr>
            <p:txBody>
              <a:bodyPr wrap="none">
                <a:spAutoFit/>
              </a:bodyPr>
              <a:lstStyle/>
              <a:p>
                <a:r>
                  <a:rPr lang="en-US" sz="1100" b="1" smtClean="0">
                    <a:latin typeface="Times New Roman" panose="02020603050405020304" pitchFamily="18" charset="0"/>
                    <a:ea typeface="MS Mincho"/>
                  </a:rPr>
                  <a:t>Local AOA from two calculation at </a:t>
                </a:r>
                <a14:m>
                  <m:oMath xmlns:m="http://schemas.openxmlformats.org/officeDocument/2006/math">
                    <m:r>
                      <a:rPr lang="en-US" sz="1100" b="1" i="1">
                        <a:latin typeface="Cambria Math" panose="02040503050406030204" pitchFamily="18" charset="0"/>
                        <a:ea typeface="MS Mincho"/>
                        <a:cs typeface="Times New Roman" panose="02020603050405020304" pitchFamily="18" charset="0"/>
                      </a:rPr>
                      <m:t>𝑻𝑺𝑹</m:t>
                    </m:r>
                    <m:r>
                      <a:rPr lang="en-US" sz="1100" b="1" i="1">
                        <a:latin typeface="Cambria Math" panose="02040503050406030204" pitchFamily="18" charset="0"/>
                        <a:ea typeface="MS Mincho"/>
                        <a:cs typeface="Times New Roman" panose="02020603050405020304" pitchFamily="18" charset="0"/>
                      </a:rPr>
                      <m:t>=</m:t>
                    </m:r>
                    <m:r>
                      <a:rPr lang="en-US" sz="1100" b="1" i="1">
                        <a:latin typeface="Cambria Math" panose="02040503050406030204" pitchFamily="18" charset="0"/>
                        <a:ea typeface="MS Mincho"/>
                        <a:cs typeface="Times New Roman" panose="02020603050405020304" pitchFamily="18" charset="0"/>
                      </a:rPr>
                      <m:t>𝟒</m:t>
                    </m:r>
                  </m:oMath>
                </a14:m>
                <a:r>
                  <a:rPr lang="en-US" sz="1100" b="1" dirty="0">
                    <a:latin typeface="Times New Roman" panose="02020603050405020304" pitchFamily="18" charset="0"/>
                    <a:ea typeface="MS Mincho"/>
                  </a:rPr>
                  <a:t>, </a:t>
                </a:r>
                <a14:m>
                  <m:oMath xmlns:m="http://schemas.openxmlformats.org/officeDocument/2006/math">
                    <m:r>
                      <a:rPr lang="en-US" sz="1100" b="1" i="1">
                        <a:latin typeface="Cambria Math" panose="02040503050406030204" pitchFamily="18" charset="0"/>
                        <a:ea typeface="MS Mincho"/>
                        <a:cs typeface="Times New Roman" panose="02020603050405020304" pitchFamily="18" charset="0"/>
                      </a:rPr>
                      <m:t>𝝎</m:t>
                    </m:r>
                    <m:r>
                      <a:rPr lang="en-US" sz="1100" b="1" i="1">
                        <a:latin typeface="Cambria Math" panose="02040503050406030204" pitchFamily="18" charset="0"/>
                        <a:ea typeface="MS Mincho"/>
                        <a:cs typeface="Times New Roman" panose="02020603050405020304" pitchFamily="18" charset="0"/>
                      </a:rPr>
                      <m:t>=</m:t>
                    </m:r>
                    <m:r>
                      <a:rPr lang="en-US" sz="1100" b="1" i="1">
                        <a:latin typeface="Cambria Math" panose="02040503050406030204" pitchFamily="18" charset="0"/>
                        <a:ea typeface="MS Mincho"/>
                        <a:cs typeface="Times New Roman" panose="02020603050405020304" pitchFamily="18" charset="0"/>
                      </a:rPr>
                      <m:t>𝟑𝟑</m:t>
                    </m:r>
                    <m:r>
                      <a:rPr lang="en-US" sz="1100" b="1" i="1">
                        <a:latin typeface="Cambria Math" panose="02040503050406030204" pitchFamily="18" charset="0"/>
                        <a:ea typeface="MS Mincho"/>
                        <a:cs typeface="Times New Roman" panose="02020603050405020304" pitchFamily="18" charset="0"/>
                      </a:rPr>
                      <m:t> </m:t>
                    </m:r>
                    <m:r>
                      <a:rPr lang="en-US" sz="1100" b="1" i="1">
                        <a:latin typeface="Cambria Math" panose="02040503050406030204" pitchFamily="18" charset="0"/>
                        <a:ea typeface="MS Mincho"/>
                        <a:cs typeface="Times New Roman" panose="02020603050405020304" pitchFamily="18" charset="0"/>
                      </a:rPr>
                      <m:t>𝑹𝑷𝑴</m:t>
                    </m:r>
                  </m:oMath>
                </a14:m>
                <a:endParaRPr lang="en-US" sz="1100" b="1" dirty="0"/>
              </a:p>
            </p:txBody>
          </p:sp>
        </mc:Choice>
        <mc:Fallback xmlns="">
          <p:sp>
            <p:nvSpPr>
              <p:cNvPr id="10" name="Rectangle 9"/>
              <p:cNvSpPr>
                <a:spLocks noRot="1" noChangeAspect="1" noMove="1" noResize="1" noEditPoints="1" noAdjustHandles="1" noChangeArrowheads="1" noChangeShapeType="1" noTextEdit="1"/>
              </p:cNvSpPr>
              <p:nvPr/>
            </p:nvSpPr>
            <p:spPr>
              <a:xfrm>
                <a:off x="6221619" y="3164864"/>
                <a:ext cx="3760581" cy="261610"/>
              </a:xfrm>
              <a:prstGeom prst="rect">
                <a:avLst/>
              </a:prstGeom>
              <a:blipFill>
                <a:blip r:embed="rId7"/>
                <a:stretch>
                  <a:fillRect b="-16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5905500" y="6560181"/>
                <a:ext cx="4711700" cy="261610"/>
              </a:xfrm>
              <a:prstGeom prst="rect">
                <a:avLst/>
              </a:prstGeom>
            </p:spPr>
            <p:txBody>
              <a:bodyPr wrap="square">
                <a:spAutoFit/>
              </a:bodyPr>
              <a:lstStyle/>
              <a:p>
                <a:r>
                  <a:rPr lang="en-US" sz="1100" b="1" dirty="0">
                    <a:latin typeface="Times New Roman" panose="02020603050405020304" pitchFamily="18" charset="0"/>
                    <a:ea typeface="MS Mincho"/>
                  </a:rPr>
                  <a:t>Tangential force coefficient from two calculation at </a:t>
                </a:r>
                <a14:m>
                  <m:oMath xmlns:m="http://schemas.openxmlformats.org/officeDocument/2006/math">
                    <m:r>
                      <a:rPr lang="en-US" sz="1100" b="1" i="1">
                        <a:latin typeface="Cambria Math" panose="02040503050406030204" pitchFamily="18" charset="0"/>
                        <a:ea typeface="MS Mincho"/>
                        <a:cs typeface="Times New Roman" panose="02020603050405020304" pitchFamily="18" charset="0"/>
                      </a:rPr>
                      <m:t>𝑻𝑺𝑹</m:t>
                    </m:r>
                    <m:r>
                      <a:rPr lang="en-US" sz="1100" b="1" i="1">
                        <a:latin typeface="Cambria Math" panose="02040503050406030204" pitchFamily="18" charset="0"/>
                        <a:ea typeface="MS Mincho"/>
                        <a:cs typeface="Times New Roman" panose="02020603050405020304" pitchFamily="18" charset="0"/>
                      </a:rPr>
                      <m:t>=</m:t>
                    </m:r>
                    <m:r>
                      <a:rPr lang="en-US" sz="1100" b="1" i="1">
                        <a:latin typeface="Cambria Math" panose="02040503050406030204" pitchFamily="18" charset="0"/>
                        <a:ea typeface="MS Mincho"/>
                        <a:cs typeface="Times New Roman" panose="02020603050405020304" pitchFamily="18" charset="0"/>
                      </a:rPr>
                      <m:t>𝟒</m:t>
                    </m:r>
                  </m:oMath>
                </a14:m>
                <a:r>
                  <a:rPr lang="en-US" sz="1100" b="1" dirty="0">
                    <a:latin typeface="Times New Roman" panose="02020603050405020304" pitchFamily="18" charset="0"/>
                    <a:ea typeface="MS Mincho"/>
                  </a:rPr>
                  <a:t>, </a:t>
                </a:r>
                <a14:m>
                  <m:oMath xmlns:m="http://schemas.openxmlformats.org/officeDocument/2006/math">
                    <m:r>
                      <a:rPr lang="en-US" sz="1100" b="1" i="1">
                        <a:latin typeface="Cambria Math" panose="02040503050406030204" pitchFamily="18" charset="0"/>
                        <a:ea typeface="MS Mincho"/>
                        <a:cs typeface="Times New Roman" panose="02020603050405020304" pitchFamily="18" charset="0"/>
                      </a:rPr>
                      <m:t>𝝎</m:t>
                    </m:r>
                    <m:r>
                      <a:rPr lang="en-US" sz="1100" b="1" i="1">
                        <a:latin typeface="Cambria Math" panose="02040503050406030204" pitchFamily="18" charset="0"/>
                        <a:ea typeface="MS Mincho"/>
                        <a:cs typeface="Times New Roman" panose="02020603050405020304" pitchFamily="18" charset="0"/>
                      </a:rPr>
                      <m:t>=</m:t>
                    </m:r>
                    <m:r>
                      <a:rPr lang="en-US" sz="1100" b="1" i="1">
                        <a:latin typeface="Cambria Math" panose="02040503050406030204" pitchFamily="18" charset="0"/>
                        <a:ea typeface="MS Mincho"/>
                        <a:cs typeface="Times New Roman" panose="02020603050405020304" pitchFamily="18" charset="0"/>
                      </a:rPr>
                      <m:t>𝟑𝟑</m:t>
                    </m:r>
                    <m:r>
                      <a:rPr lang="en-US" sz="1100" b="1" i="1">
                        <a:latin typeface="Cambria Math" panose="02040503050406030204" pitchFamily="18" charset="0"/>
                        <a:ea typeface="MS Mincho"/>
                        <a:cs typeface="Times New Roman" panose="02020603050405020304" pitchFamily="18" charset="0"/>
                      </a:rPr>
                      <m:t> </m:t>
                    </m:r>
                    <m:r>
                      <a:rPr lang="en-US" sz="1100" b="1" i="1">
                        <a:latin typeface="Cambria Math" panose="02040503050406030204" pitchFamily="18" charset="0"/>
                        <a:ea typeface="MS Mincho"/>
                        <a:cs typeface="Times New Roman" panose="02020603050405020304" pitchFamily="18" charset="0"/>
                      </a:rPr>
                      <m:t>𝑹𝑷𝑴</m:t>
                    </m:r>
                  </m:oMath>
                </a14:m>
                <a:endParaRPr lang="en-US" sz="1100" b="1" dirty="0"/>
              </a:p>
            </p:txBody>
          </p:sp>
        </mc:Choice>
        <mc:Fallback xmlns="">
          <p:sp>
            <p:nvSpPr>
              <p:cNvPr id="12" name="Rectangle 11"/>
              <p:cNvSpPr>
                <a:spLocks noRot="1" noChangeAspect="1" noMove="1" noResize="1" noEditPoints="1" noAdjustHandles="1" noChangeArrowheads="1" noChangeShapeType="1" noTextEdit="1"/>
              </p:cNvSpPr>
              <p:nvPr/>
            </p:nvSpPr>
            <p:spPr>
              <a:xfrm>
                <a:off x="5905500" y="6560181"/>
                <a:ext cx="4711700" cy="261610"/>
              </a:xfrm>
              <a:prstGeom prst="rect">
                <a:avLst/>
              </a:prstGeom>
              <a:blipFill>
                <a:blip r:embed="rId8"/>
                <a:stretch>
                  <a:fillRect b="-16279"/>
                </a:stretch>
              </a:blipFill>
            </p:spPr>
            <p:txBody>
              <a:bodyPr/>
              <a:lstStyle/>
              <a:p>
                <a:r>
                  <a:rPr lang="en-US">
                    <a:noFill/>
                  </a:rPr>
                  <a:t> </a:t>
                </a:r>
              </a:p>
            </p:txBody>
          </p:sp>
        </mc:Fallback>
      </mc:AlternateContent>
      <p:sp>
        <p:nvSpPr>
          <p:cNvPr id="11" name="Rectangle 10"/>
          <p:cNvSpPr/>
          <p:nvPr/>
        </p:nvSpPr>
        <p:spPr>
          <a:xfrm>
            <a:off x="647700" y="967329"/>
            <a:ext cx="3852129" cy="923330"/>
          </a:xfrm>
          <a:prstGeom prst="rect">
            <a:avLst/>
          </a:prstGeom>
        </p:spPr>
        <p:txBody>
          <a:bodyPr wrap="square">
            <a:spAutoFit/>
          </a:bodyPr>
          <a:lstStyle/>
          <a:p>
            <a:r>
              <a:rPr lang="en-US" dirty="0"/>
              <a:t>L. H. </a:t>
            </a:r>
            <a:r>
              <a:rPr lang="en-US" dirty="0" smtClean="0"/>
              <a:t>Trong in his thesis in 2016: </a:t>
            </a:r>
            <a:r>
              <a:rPr lang="en-US" dirty="0"/>
              <a:t>Development Of A Program For Designing Vertical Axis Wind Turbines</a:t>
            </a:r>
            <a:r>
              <a:rPr lang="en-US" dirty="0" smtClean="0"/>
              <a:t> </a:t>
            </a:r>
            <a:endParaRPr lang="en-US" dirty="0"/>
          </a:p>
        </p:txBody>
      </p:sp>
    </p:spTree>
    <p:extLst>
      <p:ext uri="{BB962C8B-B14F-4D97-AF65-F5344CB8AC3E}">
        <p14:creationId xmlns:p14="http://schemas.microsoft.com/office/powerpoint/2010/main" val="27673718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EEB138E-CAC8-4B8E-A6CA-852CB4FDFC76}" type="slidenum">
              <a:rPr lang="en-US" smtClean="0"/>
              <a:t>16</a:t>
            </a:fld>
            <a:endParaRPr lang="en-US"/>
          </a:p>
        </p:txBody>
      </p:sp>
      <p:sp>
        <p:nvSpPr>
          <p:cNvPr id="3" name="TextBox 2"/>
          <p:cNvSpPr txBox="1"/>
          <p:nvPr/>
        </p:nvSpPr>
        <p:spPr>
          <a:xfrm>
            <a:off x="188844" y="223028"/>
            <a:ext cx="2952988"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4</a:t>
            </a:r>
            <a:r>
              <a:rPr lang="en-US" b="1" dirty="0" smtClean="0">
                <a:latin typeface="Times New Roman" panose="02020603050405020304" pitchFamily="18" charset="0"/>
                <a:cs typeface="Times New Roman" panose="02020603050405020304" pitchFamily="18" charset="0"/>
              </a:rPr>
              <a:t>. RESULTS VALIDATION</a:t>
            </a:r>
          </a:p>
        </p:txBody>
      </p:sp>
      <p:cxnSp>
        <p:nvCxnSpPr>
          <p:cNvPr id="4" name="Elbow Connector 3"/>
          <p:cNvCxnSpPr/>
          <p:nvPr/>
        </p:nvCxnSpPr>
        <p:spPr>
          <a:xfrm>
            <a:off x="355600" y="592360"/>
            <a:ext cx="584200" cy="184666"/>
          </a:xfrm>
          <a:prstGeom prst="bentConnector3">
            <a:avLst>
              <a:gd name="adj1" fmla="val 0"/>
            </a:avLst>
          </a:prstGeom>
          <a:ln>
            <a:tailEnd type="triangle"/>
          </a:ln>
        </p:spPr>
        <p:style>
          <a:lnRef idx="2">
            <a:schemeClr val="dk1"/>
          </a:lnRef>
          <a:fillRef idx="0">
            <a:schemeClr val="dk1"/>
          </a:fillRef>
          <a:effectRef idx="1">
            <a:schemeClr val="dk1"/>
          </a:effectRef>
          <a:fontRef idx="minor">
            <a:schemeClr val="tx1"/>
          </a:fontRef>
        </p:style>
      </p:cxnSp>
      <p:sp>
        <p:nvSpPr>
          <p:cNvPr id="5" name="TextBox 4"/>
          <p:cNvSpPr txBox="1"/>
          <p:nvPr/>
        </p:nvSpPr>
        <p:spPr>
          <a:xfrm>
            <a:off x="939800" y="594686"/>
            <a:ext cx="3525324" cy="369332"/>
          </a:xfrm>
          <a:prstGeom prst="rect">
            <a:avLst/>
          </a:prstGeom>
          <a:noFill/>
        </p:spPr>
        <p:txBody>
          <a:bodyPr wrap="none" rtlCol="0">
            <a:spAutoFit/>
          </a:bodyPr>
          <a:lstStyle/>
          <a:p>
            <a:r>
              <a:rPr lang="en-US" b="1" dirty="0"/>
              <a:t>Comparison with </a:t>
            </a:r>
            <a:r>
              <a:rPr lang="en-US" b="1" dirty="0" smtClean="0"/>
              <a:t>CFD </a:t>
            </a:r>
            <a:r>
              <a:rPr lang="en-US" b="1" dirty="0"/>
              <a:t>simulation</a:t>
            </a:r>
          </a:p>
        </p:txBody>
      </p:sp>
      <p:sp>
        <p:nvSpPr>
          <p:cNvPr id="7" name="Rectangle 6"/>
          <p:cNvSpPr/>
          <p:nvPr/>
        </p:nvSpPr>
        <p:spPr>
          <a:xfrm>
            <a:off x="355600" y="2923976"/>
            <a:ext cx="4457246" cy="338554"/>
          </a:xfrm>
          <a:prstGeom prst="rect">
            <a:avLst/>
          </a:prstGeom>
        </p:spPr>
        <p:txBody>
          <a:bodyPr wrap="none">
            <a:spAutoFit/>
          </a:bodyPr>
          <a:lstStyle/>
          <a:p>
            <a:r>
              <a:rPr lang="en-US" sz="1600" b="1" dirty="0">
                <a:solidFill>
                  <a:srgbClr val="000000"/>
                </a:solidFill>
                <a:latin typeface="Times New Roman" panose="02020603050405020304" pitchFamily="18" charset="0"/>
                <a:ea typeface="MS Mincho"/>
                <a:cs typeface="Times New Roman" panose="02020603050405020304" pitchFamily="18" charset="0"/>
              </a:rPr>
              <a:t>Three-bladed wind turbine model </a:t>
            </a:r>
            <a:r>
              <a:rPr lang="en-US" sz="1600" b="1" dirty="0" smtClean="0">
                <a:solidFill>
                  <a:srgbClr val="000000"/>
                </a:solidFill>
                <a:latin typeface="Times New Roman" panose="02020603050405020304" pitchFamily="18" charset="0"/>
                <a:ea typeface="MS Mincho"/>
                <a:cs typeface="Times New Roman" panose="02020603050405020304" pitchFamily="18" charset="0"/>
              </a:rPr>
              <a:t>parameter [7] </a:t>
            </a:r>
            <a:endParaRPr lang="en-US" sz="16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2772137389"/>
                  </p:ext>
                </p:extLst>
              </p:nvPr>
            </p:nvGraphicFramePr>
            <p:xfrm>
              <a:off x="523399" y="3354866"/>
              <a:ext cx="3716091" cy="2560320"/>
            </p:xfrm>
            <a:graphic>
              <a:graphicData uri="http://schemas.openxmlformats.org/drawingml/2006/table">
                <a:tbl>
                  <a:tblPr firstRow="1" firstCol="1" bandRow="1">
                    <a:tableStyleId>{3B4B98B0-60AC-42C2-AFA5-B58CD77FA1E5}</a:tableStyleId>
                  </a:tblPr>
                  <a:tblGrid>
                    <a:gridCol w="2183882">
                      <a:extLst>
                        <a:ext uri="{9D8B030D-6E8A-4147-A177-3AD203B41FA5}">
                          <a16:colId xmlns:a16="http://schemas.microsoft.com/office/drawing/2014/main" val="859560872"/>
                        </a:ext>
                      </a:extLst>
                    </a:gridCol>
                    <a:gridCol w="1532209">
                      <a:extLst>
                        <a:ext uri="{9D8B030D-6E8A-4147-A177-3AD203B41FA5}">
                          <a16:colId xmlns:a16="http://schemas.microsoft.com/office/drawing/2014/main" val="2419001705"/>
                        </a:ext>
                      </a:extLst>
                    </a:gridCol>
                  </a:tblGrid>
                  <a:tr h="136822">
                    <a:tc>
                      <a:txBody>
                        <a:bodyPr/>
                        <a:lstStyle/>
                        <a:p>
                          <a:pPr marL="0" marR="0" algn="just">
                            <a:lnSpc>
                              <a:spcPct val="150000"/>
                            </a:lnSpc>
                            <a:spcBef>
                              <a:spcPts val="0"/>
                            </a:spcBef>
                            <a:spcAft>
                              <a:spcPts val="0"/>
                            </a:spcAft>
                          </a:pPr>
                          <a:r>
                            <a:rPr lang="en-US" sz="1600" dirty="0">
                              <a:effectLst/>
                            </a:rPr>
                            <a:t>Rated wind speed (m/s)</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en-US" sz="1600">
                                    <a:effectLst/>
                                    <a:latin typeface="Cambria Math" panose="02040503050406030204" pitchFamily="18" charset="0"/>
                                  </a:rPr>
                                  <m:t>9</m:t>
                                </m:r>
                              </m:oMath>
                            </m:oMathPara>
                          </a14:m>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281316507"/>
                      </a:ext>
                    </a:extLst>
                  </a:tr>
                  <a:tr h="115398">
                    <a:tc>
                      <a:txBody>
                        <a:bodyPr/>
                        <a:lstStyle/>
                        <a:p>
                          <a:pPr marL="0" marR="0" algn="just">
                            <a:lnSpc>
                              <a:spcPct val="150000"/>
                            </a:lnSpc>
                            <a:spcBef>
                              <a:spcPts val="0"/>
                            </a:spcBef>
                            <a:spcAft>
                              <a:spcPts val="0"/>
                            </a:spcAft>
                          </a:pPr>
                          <a:r>
                            <a:rPr lang="en-US" sz="1600" dirty="0">
                              <a:effectLst/>
                            </a:rPr>
                            <a:t>Blade airfoil</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en-US" sz="1600">
                                    <a:effectLst/>
                                    <a:latin typeface="Cambria Math" panose="02040503050406030204" pitchFamily="18" charset="0"/>
                                  </a:rPr>
                                  <m:t>3 </m:t>
                                </m:r>
                                <m:r>
                                  <a:rPr lang="en-US" sz="1600">
                                    <a:effectLst/>
                                    <a:latin typeface="Cambria Math" panose="02040503050406030204" pitchFamily="18" charset="0"/>
                                  </a:rPr>
                                  <m:t>𝑥</m:t>
                                </m:r>
                                <m:r>
                                  <a:rPr lang="en-US" sz="1600">
                                    <a:effectLst/>
                                    <a:latin typeface="Cambria Math" panose="02040503050406030204" pitchFamily="18" charset="0"/>
                                  </a:rPr>
                                  <m:t> </m:t>
                                </m:r>
                                <m:r>
                                  <a:rPr lang="en-US" sz="1600">
                                    <a:effectLst/>
                                    <a:latin typeface="Cambria Math" panose="02040503050406030204" pitchFamily="18" charset="0"/>
                                  </a:rPr>
                                  <m:t>𝑁𝐴𝐶𝐴</m:t>
                                </m:r>
                                <m:r>
                                  <a:rPr lang="en-US" sz="1600">
                                    <a:effectLst/>
                                    <a:latin typeface="Cambria Math" panose="02040503050406030204" pitchFamily="18" charset="0"/>
                                  </a:rPr>
                                  <m:t> 0021</m:t>
                                </m:r>
                              </m:oMath>
                            </m:oMathPara>
                          </a14:m>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3340984285"/>
                      </a:ext>
                    </a:extLst>
                  </a:tr>
                  <a:tr h="115398">
                    <a:tc>
                      <a:txBody>
                        <a:bodyPr/>
                        <a:lstStyle/>
                        <a:p>
                          <a:pPr marL="0" marR="0" algn="just">
                            <a:lnSpc>
                              <a:spcPct val="150000"/>
                            </a:lnSpc>
                            <a:spcBef>
                              <a:spcPts val="0"/>
                            </a:spcBef>
                            <a:spcAft>
                              <a:spcPts val="0"/>
                            </a:spcAft>
                          </a:pPr>
                          <a:r>
                            <a:rPr lang="en-US" sz="1600">
                              <a:effectLst/>
                            </a:rPr>
                            <a:t>Rotor height (m)</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en-US" sz="1600">
                                    <a:effectLst/>
                                    <a:latin typeface="Cambria Math" panose="02040503050406030204" pitchFamily="18" charset="0"/>
                                  </a:rPr>
                                  <m:t>1.45</m:t>
                                </m:r>
                              </m:oMath>
                            </m:oMathPara>
                          </a14:m>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2829914315"/>
                      </a:ext>
                    </a:extLst>
                  </a:tr>
                  <a:tr h="115398">
                    <a:tc>
                      <a:txBody>
                        <a:bodyPr/>
                        <a:lstStyle/>
                        <a:p>
                          <a:pPr marL="0" marR="0" algn="just">
                            <a:lnSpc>
                              <a:spcPct val="150000"/>
                            </a:lnSpc>
                            <a:spcBef>
                              <a:spcPts val="0"/>
                            </a:spcBef>
                            <a:spcAft>
                              <a:spcPts val="0"/>
                            </a:spcAft>
                          </a:pPr>
                          <a:r>
                            <a:rPr lang="en-US" sz="1600">
                              <a:effectLst/>
                            </a:rPr>
                            <a:t>Rotor diameter (m)</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en-US" sz="1600">
                                    <a:effectLst/>
                                    <a:latin typeface="Cambria Math" panose="02040503050406030204" pitchFamily="18" charset="0"/>
                                  </a:rPr>
                                  <m:t>1.03</m:t>
                                </m:r>
                              </m:oMath>
                            </m:oMathPara>
                          </a14:m>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1095675151"/>
                      </a:ext>
                    </a:extLst>
                  </a:tr>
                  <a:tr h="115398">
                    <a:tc>
                      <a:txBody>
                        <a:bodyPr/>
                        <a:lstStyle/>
                        <a:p>
                          <a:pPr marL="0" marR="0" algn="just">
                            <a:lnSpc>
                              <a:spcPct val="150000"/>
                            </a:lnSpc>
                            <a:spcBef>
                              <a:spcPts val="0"/>
                            </a:spcBef>
                            <a:spcAft>
                              <a:spcPts val="0"/>
                            </a:spcAft>
                          </a:pPr>
                          <a:r>
                            <a:rPr lang="en-US" sz="1600" dirty="0">
                              <a:effectLst/>
                            </a:rPr>
                            <a:t>Blade chord (m)</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en-US" sz="1600">
                                    <a:effectLst/>
                                    <a:latin typeface="Cambria Math" panose="02040503050406030204" pitchFamily="18" charset="0"/>
                                  </a:rPr>
                                  <m:t>0.086</m:t>
                                </m:r>
                              </m:oMath>
                            </m:oMathPara>
                          </a14:m>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454189050"/>
                      </a:ext>
                    </a:extLst>
                  </a:tr>
                  <a:tr h="115398">
                    <a:tc>
                      <a:txBody>
                        <a:bodyPr/>
                        <a:lstStyle/>
                        <a:p>
                          <a:pPr marL="0" marR="0" algn="just">
                            <a:lnSpc>
                              <a:spcPct val="150000"/>
                            </a:lnSpc>
                            <a:spcBef>
                              <a:spcPts val="0"/>
                            </a:spcBef>
                            <a:spcAft>
                              <a:spcPts val="0"/>
                            </a:spcAft>
                          </a:pPr>
                          <a:r>
                            <a:rPr lang="en-US" sz="1600">
                              <a:effectLst/>
                            </a:rPr>
                            <a:t>Solidity</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en-US" sz="1600">
                                    <a:effectLst/>
                                    <a:latin typeface="Cambria Math" panose="02040503050406030204" pitchFamily="18" charset="0"/>
                                  </a:rPr>
                                  <m:t>0.25</m:t>
                                </m:r>
                              </m:oMath>
                            </m:oMathPara>
                          </a14:m>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700181984"/>
                      </a:ext>
                    </a:extLst>
                  </a:tr>
                  <a:tr h="115398">
                    <a:tc>
                      <a:txBody>
                        <a:bodyPr/>
                        <a:lstStyle/>
                        <a:p>
                          <a:pPr marL="0" marR="0" algn="just">
                            <a:lnSpc>
                              <a:spcPct val="150000"/>
                            </a:lnSpc>
                            <a:spcBef>
                              <a:spcPts val="0"/>
                            </a:spcBef>
                            <a:spcAft>
                              <a:spcPts val="0"/>
                            </a:spcAft>
                          </a:pPr>
                          <a:r>
                            <a:rPr lang="en-US" sz="1600">
                              <a:effectLst/>
                            </a:rPr>
                            <a:t>AR</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en-US" sz="1600">
                                    <a:effectLst/>
                                    <a:latin typeface="Cambria Math" panose="02040503050406030204" pitchFamily="18" charset="0"/>
                                  </a:rPr>
                                  <m:t>16.8</m:t>
                                </m:r>
                              </m:oMath>
                            </m:oMathPara>
                          </a14:m>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781619145"/>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2772137389"/>
                  </p:ext>
                </p:extLst>
              </p:nvPr>
            </p:nvGraphicFramePr>
            <p:xfrm>
              <a:off x="523399" y="3354866"/>
              <a:ext cx="3716091" cy="2560320"/>
            </p:xfrm>
            <a:graphic>
              <a:graphicData uri="http://schemas.openxmlformats.org/drawingml/2006/table">
                <a:tbl>
                  <a:tblPr firstRow="1" firstCol="1" bandRow="1">
                    <a:tableStyleId>{3B4B98B0-60AC-42C2-AFA5-B58CD77FA1E5}</a:tableStyleId>
                  </a:tblPr>
                  <a:tblGrid>
                    <a:gridCol w="2183882">
                      <a:extLst>
                        <a:ext uri="{9D8B030D-6E8A-4147-A177-3AD203B41FA5}">
                          <a16:colId xmlns:a16="http://schemas.microsoft.com/office/drawing/2014/main" val="859560872"/>
                        </a:ext>
                      </a:extLst>
                    </a:gridCol>
                    <a:gridCol w="1532209">
                      <a:extLst>
                        <a:ext uri="{9D8B030D-6E8A-4147-A177-3AD203B41FA5}">
                          <a16:colId xmlns:a16="http://schemas.microsoft.com/office/drawing/2014/main" val="2419001705"/>
                        </a:ext>
                      </a:extLst>
                    </a:gridCol>
                  </a:tblGrid>
                  <a:tr h="365760">
                    <a:tc>
                      <a:txBody>
                        <a:bodyPr/>
                        <a:lstStyle/>
                        <a:p>
                          <a:pPr marL="0" marR="0" algn="just">
                            <a:lnSpc>
                              <a:spcPct val="150000"/>
                            </a:lnSpc>
                            <a:spcBef>
                              <a:spcPts val="0"/>
                            </a:spcBef>
                            <a:spcAft>
                              <a:spcPts val="0"/>
                            </a:spcAft>
                          </a:pPr>
                          <a:r>
                            <a:rPr lang="en-US" sz="1600" dirty="0">
                              <a:effectLst/>
                            </a:rPr>
                            <a:t>Rated wind speed (m/s)</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endParaRPr lang="en-US"/>
                        </a:p>
                      </a:txBody>
                      <a:tcPr marL="68580" marR="68580" marT="0" marB="0">
                        <a:blipFill>
                          <a:blip r:embed="rId3"/>
                          <a:stretch>
                            <a:fillRect l="-142460" t="-1667" r="-397" b="-623333"/>
                          </a:stretch>
                        </a:blipFill>
                      </a:tcPr>
                    </a:tc>
                    <a:extLst>
                      <a:ext uri="{0D108BD9-81ED-4DB2-BD59-A6C34878D82A}">
                        <a16:rowId xmlns:a16="http://schemas.microsoft.com/office/drawing/2014/main" val="281316507"/>
                      </a:ext>
                    </a:extLst>
                  </a:tr>
                  <a:tr h="365760">
                    <a:tc>
                      <a:txBody>
                        <a:bodyPr/>
                        <a:lstStyle/>
                        <a:p>
                          <a:pPr marL="0" marR="0" algn="just">
                            <a:lnSpc>
                              <a:spcPct val="150000"/>
                            </a:lnSpc>
                            <a:spcBef>
                              <a:spcPts val="0"/>
                            </a:spcBef>
                            <a:spcAft>
                              <a:spcPts val="0"/>
                            </a:spcAft>
                          </a:pPr>
                          <a:r>
                            <a:rPr lang="en-US" sz="1600" dirty="0">
                              <a:effectLst/>
                            </a:rPr>
                            <a:t>Blade airfoil</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endParaRPr lang="en-US"/>
                        </a:p>
                      </a:txBody>
                      <a:tcPr marL="68580" marR="68580" marT="0" marB="0">
                        <a:blipFill>
                          <a:blip r:embed="rId3"/>
                          <a:stretch>
                            <a:fillRect l="-142460" t="-101667" r="-397" b="-523333"/>
                          </a:stretch>
                        </a:blipFill>
                      </a:tcPr>
                    </a:tc>
                    <a:extLst>
                      <a:ext uri="{0D108BD9-81ED-4DB2-BD59-A6C34878D82A}">
                        <a16:rowId xmlns:a16="http://schemas.microsoft.com/office/drawing/2014/main" val="3340984285"/>
                      </a:ext>
                    </a:extLst>
                  </a:tr>
                  <a:tr h="365760">
                    <a:tc>
                      <a:txBody>
                        <a:bodyPr/>
                        <a:lstStyle/>
                        <a:p>
                          <a:pPr marL="0" marR="0" algn="just">
                            <a:lnSpc>
                              <a:spcPct val="150000"/>
                            </a:lnSpc>
                            <a:spcBef>
                              <a:spcPts val="0"/>
                            </a:spcBef>
                            <a:spcAft>
                              <a:spcPts val="0"/>
                            </a:spcAft>
                          </a:pPr>
                          <a:r>
                            <a:rPr lang="en-US" sz="1600">
                              <a:effectLst/>
                            </a:rPr>
                            <a:t>Rotor height (m)</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endParaRPr lang="en-US"/>
                        </a:p>
                      </a:txBody>
                      <a:tcPr marL="68580" marR="68580" marT="0" marB="0">
                        <a:blipFill>
                          <a:blip r:embed="rId3"/>
                          <a:stretch>
                            <a:fillRect l="-142460" t="-201667" r="-397" b="-423333"/>
                          </a:stretch>
                        </a:blipFill>
                      </a:tcPr>
                    </a:tc>
                    <a:extLst>
                      <a:ext uri="{0D108BD9-81ED-4DB2-BD59-A6C34878D82A}">
                        <a16:rowId xmlns:a16="http://schemas.microsoft.com/office/drawing/2014/main" val="2829914315"/>
                      </a:ext>
                    </a:extLst>
                  </a:tr>
                  <a:tr h="365760">
                    <a:tc>
                      <a:txBody>
                        <a:bodyPr/>
                        <a:lstStyle/>
                        <a:p>
                          <a:pPr marL="0" marR="0" algn="just">
                            <a:lnSpc>
                              <a:spcPct val="150000"/>
                            </a:lnSpc>
                            <a:spcBef>
                              <a:spcPts val="0"/>
                            </a:spcBef>
                            <a:spcAft>
                              <a:spcPts val="0"/>
                            </a:spcAft>
                          </a:pPr>
                          <a:r>
                            <a:rPr lang="en-US" sz="1600">
                              <a:effectLst/>
                            </a:rPr>
                            <a:t>Rotor diameter (m)</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endParaRPr lang="en-US"/>
                        </a:p>
                      </a:txBody>
                      <a:tcPr marL="68580" marR="68580" marT="0" marB="0">
                        <a:blipFill>
                          <a:blip r:embed="rId3"/>
                          <a:stretch>
                            <a:fillRect l="-142460" t="-296721" r="-397" b="-316393"/>
                          </a:stretch>
                        </a:blipFill>
                      </a:tcPr>
                    </a:tc>
                    <a:extLst>
                      <a:ext uri="{0D108BD9-81ED-4DB2-BD59-A6C34878D82A}">
                        <a16:rowId xmlns:a16="http://schemas.microsoft.com/office/drawing/2014/main" val="1095675151"/>
                      </a:ext>
                    </a:extLst>
                  </a:tr>
                  <a:tr h="365760">
                    <a:tc>
                      <a:txBody>
                        <a:bodyPr/>
                        <a:lstStyle/>
                        <a:p>
                          <a:pPr marL="0" marR="0" algn="just">
                            <a:lnSpc>
                              <a:spcPct val="150000"/>
                            </a:lnSpc>
                            <a:spcBef>
                              <a:spcPts val="0"/>
                            </a:spcBef>
                            <a:spcAft>
                              <a:spcPts val="0"/>
                            </a:spcAft>
                          </a:pPr>
                          <a:r>
                            <a:rPr lang="en-US" sz="1600" dirty="0">
                              <a:effectLst/>
                            </a:rPr>
                            <a:t>Blade chord (m)</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endParaRPr lang="en-US"/>
                        </a:p>
                      </a:txBody>
                      <a:tcPr marL="68580" marR="68580" marT="0" marB="0">
                        <a:blipFill>
                          <a:blip r:embed="rId3"/>
                          <a:stretch>
                            <a:fillRect l="-142460" t="-403333" r="-397" b="-221667"/>
                          </a:stretch>
                        </a:blipFill>
                      </a:tcPr>
                    </a:tc>
                    <a:extLst>
                      <a:ext uri="{0D108BD9-81ED-4DB2-BD59-A6C34878D82A}">
                        <a16:rowId xmlns:a16="http://schemas.microsoft.com/office/drawing/2014/main" val="454189050"/>
                      </a:ext>
                    </a:extLst>
                  </a:tr>
                  <a:tr h="365760">
                    <a:tc>
                      <a:txBody>
                        <a:bodyPr/>
                        <a:lstStyle/>
                        <a:p>
                          <a:pPr marL="0" marR="0" algn="just">
                            <a:lnSpc>
                              <a:spcPct val="150000"/>
                            </a:lnSpc>
                            <a:spcBef>
                              <a:spcPts val="0"/>
                            </a:spcBef>
                            <a:spcAft>
                              <a:spcPts val="0"/>
                            </a:spcAft>
                          </a:pPr>
                          <a:r>
                            <a:rPr lang="en-US" sz="1600">
                              <a:effectLst/>
                            </a:rPr>
                            <a:t>Solidity</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endParaRPr lang="en-US"/>
                        </a:p>
                      </a:txBody>
                      <a:tcPr marL="68580" marR="68580" marT="0" marB="0">
                        <a:blipFill>
                          <a:blip r:embed="rId3"/>
                          <a:stretch>
                            <a:fillRect l="-142460" t="-503333" r="-397" b="-121667"/>
                          </a:stretch>
                        </a:blipFill>
                      </a:tcPr>
                    </a:tc>
                    <a:extLst>
                      <a:ext uri="{0D108BD9-81ED-4DB2-BD59-A6C34878D82A}">
                        <a16:rowId xmlns:a16="http://schemas.microsoft.com/office/drawing/2014/main" val="700181984"/>
                      </a:ext>
                    </a:extLst>
                  </a:tr>
                  <a:tr h="365760">
                    <a:tc>
                      <a:txBody>
                        <a:bodyPr/>
                        <a:lstStyle/>
                        <a:p>
                          <a:pPr marL="0" marR="0" algn="just">
                            <a:lnSpc>
                              <a:spcPct val="150000"/>
                            </a:lnSpc>
                            <a:spcBef>
                              <a:spcPts val="0"/>
                            </a:spcBef>
                            <a:spcAft>
                              <a:spcPts val="0"/>
                            </a:spcAft>
                          </a:pPr>
                          <a:r>
                            <a:rPr lang="en-US" sz="1600">
                              <a:effectLst/>
                            </a:rPr>
                            <a:t>AR</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endParaRPr lang="en-US"/>
                        </a:p>
                      </a:txBody>
                      <a:tcPr marL="68580" marR="68580" marT="0" marB="0">
                        <a:blipFill>
                          <a:blip r:embed="rId3"/>
                          <a:stretch>
                            <a:fillRect l="-142460" t="-603333" r="-397" b="-21667"/>
                          </a:stretch>
                        </a:blipFill>
                      </a:tcPr>
                    </a:tc>
                    <a:extLst>
                      <a:ext uri="{0D108BD9-81ED-4DB2-BD59-A6C34878D82A}">
                        <a16:rowId xmlns:a16="http://schemas.microsoft.com/office/drawing/2014/main" val="781619145"/>
                      </a:ext>
                    </a:extLst>
                  </a:tr>
                </a:tbl>
              </a:graphicData>
            </a:graphic>
          </p:graphicFrame>
        </mc:Fallback>
      </mc:AlternateContent>
      <p:pic>
        <p:nvPicPr>
          <p:cNvPr id="9" name="Picture 8" descr="E:\Downloads\bokeh_plot (50).png"/>
          <p:cNvPicPr/>
          <p:nvPr/>
        </p:nvPicPr>
        <p:blipFill>
          <a:blip r:embed="rId4">
            <a:extLst>
              <a:ext uri="{BEBA8EAE-BF5A-486C-A8C5-ECC9F3942E4B}">
                <a14:imgProps xmlns:a14="http://schemas.microsoft.com/office/drawing/2010/main">
                  <a14:imgLayer r:embed="rId5">
                    <a14:imgEffect>
                      <a14:sharpenSoften amount="25000"/>
                    </a14:imgEffect>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5049324" y="592360"/>
            <a:ext cx="6634453" cy="3980672"/>
          </a:xfrm>
          <a:prstGeom prst="rect">
            <a:avLst/>
          </a:prstGeom>
          <a:noFill/>
          <a:ln>
            <a:noFill/>
          </a:ln>
        </p:spPr>
      </p:pic>
      <p:sp>
        <p:nvSpPr>
          <p:cNvPr id="10" name="Rectangle 9"/>
          <p:cNvSpPr/>
          <p:nvPr/>
        </p:nvSpPr>
        <p:spPr>
          <a:xfrm>
            <a:off x="373298" y="1281114"/>
            <a:ext cx="4658327" cy="1477328"/>
          </a:xfrm>
          <a:prstGeom prst="rect">
            <a:avLst/>
          </a:prstGeom>
        </p:spPr>
        <p:txBody>
          <a:bodyPr wrap="square">
            <a:spAutoFit/>
          </a:bodyPr>
          <a:lstStyle/>
          <a:p>
            <a:r>
              <a:rPr lang="en-US" dirty="0">
                <a:solidFill>
                  <a:srgbClr val="000000"/>
                </a:solidFill>
                <a:latin typeface="Times New Roman" panose="02020603050405020304" pitchFamily="18" charset="0"/>
                <a:ea typeface="MS Mincho"/>
                <a:cs typeface="Times New Roman" panose="02020603050405020304" pitchFamily="18" charset="0"/>
              </a:rPr>
              <a:t>Abdolrahim Rezaeiha et al. did a </a:t>
            </a:r>
            <a:r>
              <a:rPr lang="en-US" dirty="0" smtClean="0">
                <a:solidFill>
                  <a:srgbClr val="000000"/>
                </a:solidFill>
                <a:latin typeface="Times New Roman" panose="02020603050405020304" pitchFamily="18" charset="0"/>
                <a:ea typeface="MS Mincho"/>
                <a:cs typeface="Times New Roman" panose="02020603050405020304" pitchFamily="18" charset="0"/>
              </a:rPr>
              <a:t>work</a:t>
            </a:r>
            <a:r>
              <a:rPr lang="en-US" b="1" dirty="0">
                <a:solidFill>
                  <a:srgbClr val="000000"/>
                </a:solidFill>
                <a:latin typeface="Times New Roman" panose="02020603050405020304" pitchFamily="18" charset="0"/>
                <a:ea typeface="MS Mincho"/>
                <a:cs typeface="Times New Roman" panose="02020603050405020304" pitchFamily="18" charset="0"/>
              </a:rPr>
              <a:t> </a:t>
            </a:r>
            <a:r>
              <a:rPr lang="en-US" dirty="0">
                <a:solidFill>
                  <a:srgbClr val="000000"/>
                </a:solidFill>
                <a:latin typeface="Times New Roman" panose="02020603050405020304" pitchFamily="18" charset="0"/>
                <a:ea typeface="MS Mincho"/>
                <a:cs typeface="Times New Roman" panose="02020603050405020304" pitchFamily="18" charset="0"/>
              </a:rPr>
              <a:t>[7]</a:t>
            </a:r>
            <a:r>
              <a:rPr lang="en-US" dirty="0" smtClean="0">
                <a:solidFill>
                  <a:srgbClr val="000000"/>
                </a:solidFill>
                <a:latin typeface="Times New Roman" panose="02020603050405020304" pitchFamily="18" charset="0"/>
                <a:ea typeface="MS Mincho"/>
                <a:cs typeface="Times New Roman" panose="02020603050405020304" pitchFamily="18" charset="0"/>
              </a:rPr>
              <a:t> </a:t>
            </a:r>
            <a:r>
              <a:rPr lang="en-US" dirty="0">
                <a:solidFill>
                  <a:srgbClr val="000000"/>
                </a:solidFill>
                <a:latin typeface="Times New Roman" panose="02020603050405020304" pitchFamily="18" charset="0"/>
                <a:ea typeface="MS Mincho"/>
                <a:cs typeface="Times New Roman" panose="02020603050405020304" pitchFamily="18" charset="0"/>
              </a:rPr>
              <a:t>on the Effect of pitch angle on power performance of a vertical axis wind </a:t>
            </a:r>
            <a:r>
              <a:rPr lang="en-US" dirty="0" smtClean="0">
                <a:solidFill>
                  <a:srgbClr val="000000"/>
                </a:solidFill>
                <a:latin typeface="Times New Roman" panose="02020603050405020304" pitchFamily="18" charset="0"/>
                <a:ea typeface="MS Mincho"/>
                <a:cs typeface="Times New Roman" panose="02020603050405020304" pitchFamily="18" charset="0"/>
              </a:rPr>
              <a:t>turbine, </a:t>
            </a:r>
            <a:r>
              <a:rPr lang="en-US" dirty="0">
                <a:solidFill>
                  <a:srgbClr val="000000"/>
                </a:solidFill>
                <a:latin typeface="Times New Roman" panose="02020603050405020304" pitchFamily="18" charset="0"/>
                <a:ea typeface="MS Mincho"/>
                <a:cs typeface="Times New Roman" panose="02020603050405020304" pitchFamily="18" charset="0"/>
              </a:rPr>
              <a:t>in which he used 3D CFD model to prediction the performance of the same turbine</a:t>
            </a:r>
            <a:endParaRPr lang="en-US" dirty="0">
              <a:latin typeface="Times New Roman" panose="02020603050405020304" pitchFamily="18" charset="0"/>
              <a:cs typeface="Times New Roman" panose="02020603050405020304" pitchFamily="18" charset="0"/>
            </a:endParaRPr>
          </a:p>
        </p:txBody>
      </p:sp>
      <p:sp>
        <p:nvSpPr>
          <p:cNvPr id="11" name="Rectangle 10"/>
          <p:cNvSpPr/>
          <p:nvPr/>
        </p:nvSpPr>
        <p:spPr>
          <a:xfrm>
            <a:off x="6672849" y="4548664"/>
            <a:ext cx="3387402" cy="307777"/>
          </a:xfrm>
          <a:prstGeom prst="rect">
            <a:avLst/>
          </a:prstGeom>
        </p:spPr>
        <p:txBody>
          <a:bodyPr wrap="none">
            <a:spAutoFit/>
          </a:bodyPr>
          <a:lstStyle/>
          <a:p>
            <a:r>
              <a:rPr lang="en-US" sz="1400" b="1" dirty="0">
                <a:latin typeface="Times New Roman" panose="02020603050405020304" pitchFamily="18" charset="0"/>
                <a:ea typeface="MS Mincho"/>
              </a:rPr>
              <a:t>Power curves </a:t>
            </a:r>
            <a:r>
              <a:rPr lang="en-US" sz="1400" b="1" dirty="0" smtClean="0">
                <a:latin typeface="Times New Roman" panose="02020603050405020304" pitchFamily="18" charset="0"/>
                <a:ea typeface="MS Mincho"/>
              </a:rPr>
              <a:t>comparison </a:t>
            </a:r>
            <a:r>
              <a:rPr lang="en-US" sz="1400" b="1" dirty="0">
                <a:latin typeface="Times New Roman" panose="02020603050405020304" pitchFamily="18" charset="0"/>
                <a:ea typeface="MS Mincho"/>
              </a:rPr>
              <a:t>with CFD data</a:t>
            </a:r>
            <a:endParaRPr lang="en-US" sz="1400" b="1" dirty="0"/>
          </a:p>
        </p:txBody>
      </p:sp>
      <p:sp>
        <p:nvSpPr>
          <p:cNvPr id="12" name="Rectangle 11"/>
          <p:cNvSpPr/>
          <p:nvPr/>
        </p:nvSpPr>
        <p:spPr>
          <a:xfrm>
            <a:off x="5318550" y="5017522"/>
            <a:ext cx="6096000" cy="1338828"/>
          </a:xfrm>
          <a:prstGeom prst="rect">
            <a:avLst/>
          </a:prstGeom>
        </p:spPr>
        <p:txBody>
          <a:bodyPr>
            <a:spAutoFit/>
          </a:bodyPr>
          <a:lstStyle/>
          <a:p>
            <a:pPr algn="just">
              <a:lnSpc>
                <a:spcPct val="150000"/>
              </a:lnSpc>
              <a:spcAft>
                <a:spcPts val="600"/>
              </a:spcAft>
            </a:pPr>
            <a:r>
              <a:rPr lang="en-US" dirty="0">
                <a:latin typeface="Times New Roman" panose="02020603050405020304" pitchFamily="18" charset="0"/>
                <a:ea typeface="MS Mincho"/>
                <a:cs typeface="Times New Roman" panose="02020603050405020304" pitchFamily="18" charset="0"/>
              </a:rPr>
              <a:t>As TSR ranging from 1.5 to 2.5, all three model predict higher power coefficient. However, as TSR increase above 2.5, DMST yielded the best power curve with CFD data</a:t>
            </a:r>
          </a:p>
        </p:txBody>
      </p:sp>
    </p:spTree>
    <p:extLst>
      <p:ext uri="{BB962C8B-B14F-4D97-AF65-F5344CB8AC3E}">
        <p14:creationId xmlns:p14="http://schemas.microsoft.com/office/powerpoint/2010/main" val="12488749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EEB138E-CAC8-4B8E-A6CA-852CB4FDFC76}" type="slidenum">
              <a:rPr lang="en-US" smtClean="0"/>
              <a:t>17</a:t>
            </a:fld>
            <a:endParaRPr lang="en-US"/>
          </a:p>
        </p:txBody>
      </p:sp>
      <p:sp>
        <p:nvSpPr>
          <p:cNvPr id="3" name="TextBox 2"/>
          <p:cNvSpPr txBox="1"/>
          <p:nvPr/>
        </p:nvSpPr>
        <p:spPr>
          <a:xfrm>
            <a:off x="188844" y="223028"/>
            <a:ext cx="2952988"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4</a:t>
            </a:r>
            <a:r>
              <a:rPr lang="en-US" b="1" dirty="0" smtClean="0">
                <a:latin typeface="Times New Roman" panose="02020603050405020304" pitchFamily="18" charset="0"/>
                <a:cs typeface="Times New Roman" panose="02020603050405020304" pitchFamily="18" charset="0"/>
              </a:rPr>
              <a:t>. RESULTS VALIDATION</a:t>
            </a:r>
          </a:p>
        </p:txBody>
      </p:sp>
      <p:cxnSp>
        <p:nvCxnSpPr>
          <p:cNvPr id="4" name="Elbow Connector 3"/>
          <p:cNvCxnSpPr/>
          <p:nvPr/>
        </p:nvCxnSpPr>
        <p:spPr>
          <a:xfrm>
            <a:off x="355600" y="592360"/>
            <a:ext cx="584200" cy="184666"/>
          </a:xfrm>
          <a:prstGeom prst="bentConnector3">
            <a:avLst>
              <a:gd name="adj1" fmla="val 0"/>
            </a:avLst>
          </a:prstGeom>
          <a:ln>
            <a:tailEnd type="triangle"/>
          </a:ln>
        </p:spPr>
        <p:style>
          <a:lnRef idx="2">
            <a:schemeClr val="dk1"/>
          </a:lnRef>
          <a:fillRef idx="0">
            <a:schemeClr val="dk1"/>
          </a:fillRef>
          <a:effectRef idx="1">
            <a:schemeClr val="dk1"/>
          </a:effectRef>
          <a:fontRef idx="minor">
            <a:schemeClr val="tx1"/>
          </a:fontRef>
        </p:style>
      </p:cxnSp>
      <p:sp>
        <p:nvSpPr>
          <p:cNvPr id="5" name="TextBox 4"/>
          <p:cNvSpPr txBox="1"/>
          <p:nvPr/>
        </p:nvSpPr>
        <p:spPr>
          <a:xfrm>
            <a:off x="939800" y="594686"/>
            <a:ext cx="3794629" cy="369332"/>
          </a:xfrm>
          <a:prstGeom prst="rect">
            <a:avLst/>
          </a:prstGeom>
          <a:noFill/>
        </p:spPr>
        <p:txBody>
          <a:bodyPr wrap="none" rtlCol="0">
            <a:spAutoFit/>
          </a:bodyPr>
          <a:lstStyle/>
          <a:p>
            <a:r>
              <a:rPr lang="en-US" b="1" dirty="0"/>
              <a:t>Comparison with Experimental </a:t>
            </a:r>
            <a:r>
              <a:rPr lang="en-US" b="1" dirty="0" smtClean="0"/>
              <a:t>data</a:t>
            </a:r>
            <a:endParaRPr lang="en-US" b="1" dirty="0"/>
          </a:p>
        </p:txBody>
      </p:sp>
      <p:sp>
        <p:nvSpPr>
          <p:cNvPr id="6" name="Rectangle 5"/>
          <p:cNvSpPr/>
          <p:nvPr/>
        </p:nvSpPr>
        <p:spPr>
          <a:xfrm>
            <a:off x="355600" y="2664541"/>
            <a:ext cx="3520516" cy="338554"/>
          </a:xfrm>
          <a:prstGeom prst="rect">
            <a:avLst/>
          </a:prstGeom>
        </p:spPr>
        <p:txBody>
          <a:bodyPr wrap="none">
            <a:spAutoFit/>
          </a:bodyPr>
          <a:lstStyle/>
          <a:p>
            <a:r>
              <a:rPr lang="en-US" sz="1600" b="1" dirty="0">
                <a:latin typeface="Times New Roman" panose="02020603050405020304" pitchFamily="18" charset="0"/>
                <a:ea typeface="MS Mincho"/>
              </a:rPr>
              <a:t>Uppsala University VAWT H-rotor </a:t>
            </a:r>
            <a:r>
              <a:rPr lang="en-US" sz="1600" b="1" dirty="0" smtClean="0">
                <a:latin typeface="Times New Roman" panose="02020603050405020304" pitchFamily="18" charset="0"/>
                <a:ea typeface="MS Mincho"/>
              </a:rPr>
              <a:t>[8]</a:t>
            </a:r>
            <a:endParaRPr lang="en-US" sz="1600" b="1" dirty="0"/>
          </a:p>
        </p:txBody>
      </p:sp>
      <p:graphicFrame>
        <p:nvGraphicFramePr>
          <p:cNvPr id="8" name="Table 7"/>
          <p:cNvGraphicFramePr>
            <a:graphicFrameLocks noGrp="1"/>
          </p:cNvGraphicFramePr>
          <p:nvPr>
            <p:extLst>
              <p:ext uri="{D42A27DB-BD31-4B8C-83A1-F6EECF244321}">
                <p14:modId xmlns:p14="http://schemas.microsoft.com/office/powerpoint/2010/main" val="4133197742"/>
              </p:ext>
            </p:extLst>
          </p:nvPr>
        </p:nvGraphicFramePr>
        <p:xfrm>
          <a:off x="355600" y="3003095"/>
          <a:ext cx="4446008" cy="3291840"/>
        </p:xfrm>
        <a:graphic>
          <a:graphicData uri="http://schemas.openxmlformats.org/drawingml/2006/table">
            <a:tbl>
              <a:tblPr firstRow="1" firstCol="1" bandRow="1">
                <a:tableStyleId>{3B4B98B0-60AC-42C2-AFA5-B58CD77FA1E5}</a:tableStyleId>
              </a:tblPr>
              <a:tblGrid>
                <a:gridCol w="2614932">
                  <a:extLst>
                    <a:ext uri="{9D8B030D-6E8A-4147-A177-3AD203B41FA5}">
                      <a16:colId xmlns:a16="http://schemas.microsoft.com/office/drawing/2014/main" val="1095706572"/>
                    </a:ext>
                  </a:extLst>
                </a:gridCol>
                <a:gridCol w="1831076">
                  <a:extLst>
                    <a:ext uri="{9D8B030D-6E8A-4147-A177-3AD203B41FA5}">
                      <a16:colId xmlns:a16="http://schemas.microsoft.com/office/drawing/2014/main" val="2877773001"/>
                    </a:ext>
                  </a:extLst>
                </a:gridCol>
              </a:tblGrid>
              <a:tr h="223495">
                <a:tc>
                  <a:txBody>
                    <a:bodyPr/>
                    <a:lstStyle/>
                    <a:p>
                      <a:pPr marL="0" marR="0" algn="just">
                        <a:lnSpc>
                          <a:spcPct val="150000"/>
                        </a:lnSpc>
                        <a:spcBef>
                          <a:spcPts val="0"/>
                        </a:spcBef>
                        <a:spcAft>
                          <a:spcPts val="0"/>
                        </a:spcAft>
                      </a:pPr>
                      <a:r>
                        <a:rPr lang="en-US" sz="1600" dirty="0">
                          <a:effectLst/>
                        </a:rPr>
                        <a:t>Rated power (kW)</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b="0" dirty="0">
                          <a:effectLst/>
                        </a:rPr>
                        <a:t>12</a:t>
                      </a:r>
                      <a:endParaRPr lang="en-US" sz="1600" b="0" dirty="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1647773985"/>
                  </a:ext>
                </a:extLst>
              </a:tr>
              <a:tr h="223495">
                <a:tc>
                  <a:txBody>
                    <a:bodyPr/>
                    <a:lstStyle/>
                    <a:p>
                      <a:pPr marL="0" marR="0" algn="l">
                        <a:lnSpc>
                          <a:spcPct val="150000"/>
                        </a:lnSpc>
                        <a:spcBef>
                          <a:spcPts val="0"/>
                        </a:spcBef>
                        <a:spcAft>
                          <a:spcPts val="0"/>
                        </a:spcAft>
                      </a:pPr>
                      <a:r>
                        <a:rPr lang="en-US" sz="1600" dirty="0">
                          <a:effectLst/>
                        </a:rPr>
                        <a:t>Rotational speed (rpm)</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dirty="0">
                          <a:effectLst/>
                        </a:rPr>
                        <a:t>127</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2625511572"/>
                  </a:ext>
                </a:extLst>
              </a:tr>
              <a:tr h="223495">
                <a:tc>
                  <a:txBody>
                    <a:bodyPr/>
                    <a:lstStyle/>
                    <a:p>
                      <a:pPr marL="0" marR="0" algn="just">
                        <a:lnSpc>
                          <a:spcPct val="150000"/>
                        </a:lnSpc>
                        <a:spcBef>
                          <a:spcPts val="0"/>
                        </a:spcBef>
                        <a:spcAft>
                          <a:spcPts val="0"/>
                        </a:spcAft>
                      </a:pPr>
                      <a:r>
                        <a:rPr lang="en-US" sz="1600">
                          <a:effectLst/>
                        </a:rPr>
                        <a:t>Rated wind speed (m/s)</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a:effectLst/>
                        </a:rPr>
                        <a:t>12</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1340058335"/>
                  </a:ext>
                </a:extLst>
              </a:tr>
              <a:tr h="223495">
                <a:tc>
                  <a:txBody>
                    <a:bodyPr/>
                    <a:lstStyle/>
                    <a:p>
                      <a:pPr marL="0" marR="0" algn="just">
                        <a:lnSpc>
                          <a:spcPct val="150000"/>
                        </a:lnSpc>
                        <a:spcBef>
                          <a:spcPts val="0"/>
                        </a:spcBef>
                        <a:spcAft>
                          <a:spcPts val="0"/>
                        </a:spcAft>
                      </a:pPr>
                      <a:r>
                        <a:rPr lang="en-US" sz="1600" dirty="0">
                          <a:effectLst/>
                        </a:rPr>
                        <a:t>Rotor diameter (m)</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a:effectLst/>
                        </a:rPr>
                        <a:t>6</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2933785359"/>
                  </a:ext>
                </a:extLst>
              </a:tr>
              <a:tr h="223495">
                <a:tc>
                  <a:txBody>
                    <a:bodyPr/>
                    <a:lstStyle/>
                    <a:p>
                      <a:pPr marL="0" marR="0" algn="just">
                        <a:lnSpc>
                          <a:spcPct val="150000"/>
                        </a:lnSpc>
                        <a:spcBef>
                          <a:spcPts val="0"/>
                        </a:spcBef>
                        <a:spcAft>
                          <a:spcPts val="0"/>
                        </a:spcAft>
                      </a:pPr>
                      <a:r>
                        <a:rPr lang="en-US" sz="1600">
                          <a:effectLst/>
                        </a:rPr>
                        <a:t>Swept area (m</a:t>
                      </a:r>
                      <a:r>
                        <a:rPr lang="en-US" sz="1600" baseline="30000">
                          <a:effectLst/>
                        </a:rPr>
                        <a:t>2</a:t>
                      </a:r>
                      <a:r>
                        <a:rPr lang="en-US" sz="1600">
                          <a:effectLst/>
                        </a:rPr>
                        <a:t>)</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a:effectLst/>
                        </a:rPr>
                        <a:t>30</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106266180"/>
                  </a:ext>
                </a:extLst>
              </a:tr>
              <a:tr h="223495">
                <a:tc>
                  <a:txBody>
                    <a:bodyPr/>
                    <a:lstStyle/>
                    <a:p>
                      <a:pPr marL="0" marR="0" algn="just">
                        <a:lnSpc>
                          <a:spcPct val="150000"/>
                        </a:lnSpc>
                        <a:spcBef>
                          <a:spcPts val="0"/>
                        </a:spcBef>
                        <a:spcAft>
                          <a:spcPts val="0"/>
                        </a:spcAft>
                      </a:pPr>
                      <a:r>
                        <a:rPr lang="en-US" sz="1600">
                          <a:effectLst/>
                        </a:rPr>
                        <a:t>Blade airfoil</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a:effectLst/>
                        </a:rPr>
                        <a:t>3 x NACA 0021</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3470139812"/>
                  </a:ext>
                </a:extLst>
              </a:tr>
              <a:tr h="223495">
                <a:tc>
                  <a:txBody>
                    <a:bodyPr/>
                    <a:lstStyle/>
                    <a:p>
                      <a:pPr marL="0" marR="0" algn="just">
                        <a:lnSpc>
                          <a:spcPct val="150000"/>
                        </a:lnSpc>
                        <a:spcBef>
                          <a:spcPts val="0"/>
                        </a:spcBef>
                        <a:spcAft>
                          <a:spcPts val="0"/>
                        </a:spcAft>
                      </a:pPr>
                      <a:r>
                        <a:rPr lang="en-US" sz="1600">
                          <a:effectLst/>
                        </a:rPr>
                        <a:t>Blade chord (m)</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a:effectLst/>
                        </a:rPr>
                        <a:t>0.25</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2755580362"/>
                  </a:ext>
                </a:extLst>
              </a:tr>
              <a:tr h="223495">
                <a:tc>
                  <a:txBody>
                    <a:bodyPr/>
                    <a:lstStyle/>
                    <a:p>
                      <a:pPr marL="0" marR="0" algn="just">
                        <a:lnSpc>
                          <a:spcPct val="150000"/>
                        </a:lnSpc>
                        <a:spcBef>
                          <a:spcPts val="0"/>
                        </a:spcBef>
                        <a:spcAft>
                          <a:spcPts val="0"/>
                        </a:spcAft>
                      </a:pPr>
                      <a:r>
                        <a:rPr lang="en-US" sz="1600">
                          <a:effectLst/>
                        </a:rPr>
                        <a:t>Solidity</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a:effectLst/>
                        </a:rPr>
                        <a:t>0.116</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1667522976"/>
                  </a:ext>
                </a:extLst>
              </a:tr>
              <a:tr h="223495">
                <a:tc>
                  <a:txBody>
                    <a:bodyPr/>
                    <a:lstStyle/>
                    <a:p>
                      <a:pPr marL="0" marR="0" algn="just">
                        <a:lnSpc>
                          <a:spcPct val="150000"/>
                        </a:lnSpc>
                        <a:spcBef>
                          <a:spcPts val="0"/>
                        </a:spcBef>
                        <a:spcAft>
                          <a:spcPts val="0"/>
                        </a:spcAft>
                      </a:pPr>
                      <a:r>
                        <a:rPr lang="en-US" sz="1600" dirty="0">
                          <a:effectLst/>
                        </a:rPr>
                        <a:t>AR</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dirty="0">
                          <a:effectLst/>
                        </a:rPr>
                        <a:t>20</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4253706715"/>
                  </a:ext>
                </a:extLst>
              </a:tr>
            </a:tbl>
          </a:graphicData>
        </a:graphic>
      </p:graphicFrame>
      <p:pic>
        <p:nvPicPr>
          <p:cNvPr id="10" name="Picture 9" descr="E:\Downloads\bokeh_plot (48).png"/>
          <p:cNvPicPr/>
          <p:nvPr/>
        </p:nvPicPr>
        <p:blipFill rotWithShape="1">
          <a:blip r:embed="rId3">
            <a:extLst>
              <a:ext uri="{BEBA8EAE-BF5A-486C-A8C5-ECC9F3942E4B}">
                <a14:imgProps xmlns:a14="http://schemas.microsoft.com/office/drawing/2010/main">
                  <a14:imgLayer r:embed="rId4">
                    <a14:imgEffect>
                      <a14:sharpenSoften amount="25000"/>
                    </a14:imgEffect>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t="6084"/>
          <a:stretch/>
        </p:blipFill>
        <p:spPr bwMode="auto">
          <a:xfrm>
            <a:off x="5318629" y="177800"/>
            <a:ext cx="5305425" cy="2989579"/>
          </a:xfrm>
          <a:prstGeom prst="rect">
            <a:avLst/>
          </a:prstGeom>
          <a:noFill/>
          <a:ln>
            <a:noFill/>
          </a:ln>
        </p:spPr>
      </p:pic>
      <p:pic>
        <p:nvPicPr>
          <p:cNvPr id="11" name="Picture 10" descr="E:\Downloads\bokeh_plot (4).png"/>
          <p:cNvPicPr/>
          <p:nvPr/>
        </p:nvPicPr>
        <p:blipFill rotWithShape="1">
          <a:blip r:embed="rId5">
            <a:extLst>
              <a:ext uri="{BEBA8EAE-BF5A-486C-A8C5-ECC9F3942E4B}">
                <a14:imgProps xmlns:a14="http://schemas.microsoft.com/office/drawing/2010/main">
                  <a14:imgLayer r:embed="rId6">
                    <a14:imgEffect>
                      <a14:sharpenSoften amount="25000"/>
                    </a14:imgEffect>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t="5914"/>
          <a:stretch/>
        </p:blipFill>
        <p:spPr bwMode="auto">
          <a:xfrm>
            <a:off x="5420229" y="3538537"/>
            <a:ext cx="5314950" cy="3000375"/>
          </a:xfrm>
          <a:prstGeom prst="rect">
            <a:avLst/>
          </a:prstGeom>
          <a:noFill/>
          <a:ln>
            <a:noFill/>
          </a:ln>
        </p:spPr>
      </p:pic>
      <p:sp>
        <p:nvSpPr>
          <p:cNvPr id="13" name="Rectangle 12"/>
          <p:cNvSpPr/>
          <p:nvPr/>
        </p:nvSpPr>
        <p:spPr>
          <a:xfrm>
            <a:off x="6290479" y="3167379"/>
            <a:ext cx="3352200" cy="261610"/>
          </a:xfrm>
          <a:prstGeom prst="rect">
            <a:avLst/>
          </a:prstGeom>
        </p:spPr>
        <p:txBody>
          <a:bodyPr wrap="none">
            <a:spAutoFit/>
          </a:bodyPr>
          <a:lstStyle/>
          <a:p>
            <a:r>
              <a:rPr lang="en-US" sz="1100" b="1" dirty="0">
                <a:latin typeface="Times New Roman" panose="02020603050405020304" pitchFamily="18" charset="0"/>
                <a:ea typeface="MS Mincho"/>
              </a:rPr>
              <a:t>Power curves of  Uppsala University VAWT H-rotor</a:t>
            </a:r>
            <a:endParaRPr lang="en-US" sz="1100" b="1" dirty="0"/>
          </a:p>
        </p:txBody>
      </p:sp>
      <p:sp>
        <p:nvSpPr>
          <p:cNvPr id="14" name="Rectangle 13"/>
          <p:cNvSpPr/>
          <p:nvPr/>
        </p:nvSpPr>
        <p:spPr>
          <a:xfrm>
            <a:off x="5943600" y="6538912"/>
            <a:ext cx="4680454" cy="261610"/>
          </a:xfrm>
          <a:prstGeom prst="rect">
            <a:avLst/>
          </a:prstGeom>
        </p:spPr>
        <p:txBody>
          <a:bodyPr wrap="square">
            <a:spAutoFit/>
          </a:bodyPr>
          <a:lstStyle/>
          <a:p>
            <a:r>
              <a:rPr lang="en-US" sz="1100" b="1" dirty="0">
                <a:latin typeface="Times New Roman" panose="02020603050405020304" pitchFamily="18" charset="0"/>
                <a:ea typeface="MS Mincho"/>
              </a:rPr>
              <a:t>Power curves of  Uppsala University VAWT H-rotor with finite AR effect</a:t>
            </a:r>
            <a:endParaRPr lang="en-US" sz="1100" b="1" dirty="0"/>
          </a:p>
        </p:txBody>
      </p:sp>
      <p:sp>
        <p:nvSpPr>
          <p:cNvPr id="7" name="Rectangle 6"/>
          <p:cNvSpPr/>
          <p:nvPr/>
        </p:nvSpPr>
        <p:spPr>
          <a:xfrm>
            <a:off x="424275" y="961692"/>
            <a:ext cx="4503326" cy="923330"/>
          </a:xfrm>
          <a:prstGeom prst="rect">
            <a:avLst/>
          </a:prstGeom>
        </p:spPr>
        <p:txBody>
          <a:bodyPr wrap="square">
            <a:spAutoFit/>
          </a:bodyPr>
          <a:lstStyle/>
          <a:p>
            <a:r>
              <a:rPr lang="en-US" dirty="0"/>
              <a:t>J. </a:t>
            </a:r>
            <a:r>
              <a:rPr lang="en-US" dirty="0" err="1" smtClean="0"/>
              <a:t>Kjellin</a:t>
            </a:r>
            <a:r>
              <a:rPr lang="en-US" dirty="0" smtClean="0"/>
              <a:t> et </a:t>
            </a:r>
            <a:r>
              <a:rPr lang="en-US" dirty="0" err="1" smtClean="0"/>
              <a:t>al.published</a:t>
            </a:r>
            <a:r>
              <a:rPr lang="en-US" dirty="0" smtClean="0"/>
              <a:t> a paper in 2011 [8] about </a:t>
            </a:r>
            <a:r>
              <a:rPr lang="en-US" dirty="0"/>
              <a:t>Power coefficient measurement on a 12 </a:t>
            </a:r>
            <a:r>
              <a:rPr lang="en-US" dirty="0" smtClean="0"/>
              <a:t>kW turbine </a:t>
            </a:r>
            <a:endParaRPr lang="en-US" dirty="0"/>
          </a:p>
        </p:txBody>
      </p:sp>
    </p:spTree>
    <p:extLst>
      <p:ext uri="{BB962C8B-B14F-4D97-AF65-F5344CB8AC3E}">
        <p14:creationId xmlns:p14="http://schemas.microsoft.com/office/powerpoint/2010/main" val="15991497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EEB138E-CAC8-4B8E-A6CA-852CB4FDFC76}" type="slidenum">
              <a:rPr lang="en-US" smtClean="0"/>
              <a:t>18</a:t>
            </a:fld>
            <a:endParaRPr lang="en-US"/>
          </a:p>
        </p:txBody>
      </p:sp>
      <p:sp>
        <p:nvSpPr>
          <p:cNvPr id="3" name="TextBox 2"/>
          <p:cNvSpPr txBox="1"/>
          <p:nvPr/>
        </p:nvSpPr>
        <p:spPr>
          <a:xfrm>
            <a:off x="188844" y="223028"/>
            <a:ext cx="2952988"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4</a:t>
            </a:r>
            <a:r>
              <a:rPr lang="en-US" b="1" dirty="0" smtClean="0">
                <a:latin typeface="Times New Roman" panose="02020603050405020304" pitchFamily="18" charset="0"/>
                <a:cs typeface="Times New Roman" panose="02020603050405020304" pitchFamily="18" charset="0"/>
              </a:rPr>
              <a:t>. RESULTS VALIDATION</a:t>
            </a:r>
          </a:p>
        </p:txBody>
      </p:sp>
      <p:cxnSp>
        <p:nvCxnSpPr>
          <p:cNvPr id="4" name="Elbow Connector 3"/>
          <p:cNvCxnSpPr/>
          <p:nvPr/>
        </p:nvCxnSpPr>
        <p:spPr>
          <a:xfrm>
            <a:off x="355600" y="592360"/>
            <a:ext cx="584200" cy="184666"/>
          </a:xfrm>
          <a:prstGeom prst="bentConnector3">
            <a:avLst>
              <a:gd name="adj1" fmla="val 0"/>
            </a:avLst>
          </a:prstGeom>
          <a:ln>
            <a:tailEnd type="triangle"/>
          </a:ln>
        </p:spPr>
        <p:style>
          <a:lnRef idx="2">
            <a:schemeClr val="dk1"/>
          </a:lnRef>
          <a:fillRef idx="0">
            <a:schemeClr val="dk1"/>
          </a:fillRef>
          <a:effectRef idx="1">
            <a:schemeClr val="dk1"/>
          </a:effectRef>
          <a:fontRef idx="minor">
            <a:schemeClr val="tx1"/>
          </a:fontRef>
        </p:style>
      </p:cxnSp>
      <p:sp>
        <p:nvSpPr>
          <p:cNvPr id="5" name="TextBox 4"/>
          <p:cNvSpPr txBox="1"/>
          <p:nvPr/>
        </p:nvSpPr>
        <p:spPr>
          <a:xfrm>
            <a:off x="939800" y="594686"/>
            <a:ext cx="3794629" cy="369332"/>
          </a:xfrm>
          <a:prstGeom prst="rect">
            <a:avLst/>
          </a:prstGeom>
          <a:noFill/>
        </p:spPr>
        <p:txBody>
          <a:bodyPr wrap="none" rtlCol="0">
            <a:spAutoFit/>
          </a:bodyPr>
          <a:lstStyle/>
          <a:p>
            <a:r>
              <a:rPr lang="en-US" b="1" dirty="0"/>
              <a:t>Comparison with Experimental </a:t>
            </a:r>
            <a:r>
              <a:rPr lang="en-US" b="1" dirty="0" smtClean="0"/>
              <a:t>data</a:t>
            </a:r>
            <a:endParaRPr lang="en-US" b="1" dirty="0"/>
          </a:p>
        </p:txBody>
      </p:sp>
      <p:sp>
        <p:nvSpPr>
          <p:cNvPr id="6" name="Rectangle 5"/>
          <p:cNvSpPr/>
          <p:nvPr/>
        </p:nvSpPr>
        <p:spPr>
          <a:xfrm>
            <a:off x="188844" y="2408182"/>
            <a:ext cx="1949508" cy="338554"/>
          </a:xfrm>
          <a:prstGeom prst="rect">
            <a:avLst/>
          </a:prstGeom>
        </p:spPr>
        <p:txBody>
          <a:bodyPr wrap="none">
            <a:spAutoFit/>
          </a:bodyPr>
          <a:lstStyle/>
          <a:p>
            <a:r>
              <a:rPr lang="en-US" sz="1600" b="1" dirty="0">
                <a:latin typeface="Times New Roman" panose="02020603050405020304" pitchFamily="18" charset="0"/>
                <a:ea typeface="MS Mincho"/>
              </a:rPr>
              <a:t>VAWT Ltd </a:t>
            </a:r>
            <a:r>
              <a:rPr lang="en-US" sz="1600" b="1" dirty="0" smtClean="0">
                <a:latin typeface="Times New Roman" panose="02020603050405020304" pitchFamily="18" charset="0"/>
                <a:ea typeface="MS Mincho"/>
              </a:rPr>
              <a:t>260H [9]</a:t>
            </a:r>
            <a:endParaRPr lang="en-US" sz="1600" b="1" dirty="0"/>
          </a:p>
        </p:txBody>
      </p:sp>
      <p:graphicFrame>
        <p:nvGraphicFramePr>
          <p:cNvPr id="7" name="Table 6"/>
          <p:cNvGraphicFramePr>
            <a:graphicFrameLocks noGrp="1"/>
          </p:cNvGraphicFramePr>
          <p:nvPr>
            <p:extLst>
              <p:ext uri="{D42A27DB-BD31-4B8C-83A1-F6EECF244321}">
                <p14:modId xmlns:p14="http://schemas.microsoft.com/office/powerpoint/2010/main" val="2029912481"/>
              </p:ext>
            </p:extLst>
          </p:nvPr>
        </p:nvGraphicFramePr>
        <p:xfrm>
          <a:off x="309621" y="2916638"/>
          <a:ext cx="4008583" cy="3291840"/>
        </p:xfrm>
        <a:graphic>
          <a:graphicData uri="http://schemas.openxmlformats.org/drawingml/2006/table">
            <a:tbl>
              <a:tblPr firstRow="1" firstCol="1" bandRow="1">
                <a:tableStyleId>{3B4B98B0-60AC-42C2-AFA5-B58CD77FA1E5}</a:tableStyleId>
              </a:tblPr>
              <a:tblGrid>
                <a:gridCol w="2357661">
                  <a:extLst>
                    <a:ext uri="{9D8B030D-6E8A-4147-A177-3AD203B41FA5}">
                      <a16:colId xmlns:a16="http://schemas.microsoft.com/office/drawing/2014/main" val="1606678584"/>
                    </a:ext>
                  </a:extLst>
                </a:gridCol>
                <a:gridCol w="1650922">
                  <a:extLst>
                    <a:ext uri="{9D8B030D-6E8A-4147-A177-3AD203B41FA5}">
                      <a16:colId xmlns:a16="http://schemas.microsoft.com/office/drawing/2014/main" val="3748717792"/>
                    </a:ext>
                  </a:extLst>
                </a:gridCol>
              </a:tblGrid>
              <a:tr h="271211">
                <a:tc>
                  <a:txBody>
                    <a:bodyPr/>
                    <a:lstStyle/>
                    <a:p>
                      <a:pPr marL="0" marR="0" algn="just">
                        <a:lnSpc>
                          <a:spcPct val="150000"/>
                        </a:lnSpc>
                        <a:spcBef>
                          <a:spcPts val="0"/>
                        </a:spcBef>
                        <a:spcAft>
                          <a:spcPts val="0"/>
                        </a:spcAft>
                      </a:pPr>
                      <a:r>
                        <a:rPr lang="en-US" sz="1600">
                          <a:effectLst/>
                        </a:rPr>
                        <a:t>Rated power (kW)</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b="0" dirty="0">
                          <a:effectLst/>
                        </a:rPr>
                        <a:t>100</a:t>
                      </a:r>
                      <a:endParaRPr lang="en-US" sz="1600" b="0" dirty="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2172211311"/>
                  </a:ext>
                </a:extLst>
              </a:tr>
              <a:tr h="271211">
                <a:tc>
                  <a:txBody>
                    <a:bodyPr/>
                    <a:lstStyle/>
                    <a:p>
                      <a:pPr marL="0" marR="0" algn="l">
                        <a:lnSpc>
                          <a:spcPct val="150000"/>
                        </a:lnSpc>
                        <a:spcBef>
                          <a:spcPts val="0"/>
                        </a:spcBef>
                        <a:spcAft>
                          <a:spcPts val="0"/>
                        </a:spcAft>
                      </a:pPr>
                      <a:r>
                        <a:rPr lang="en-US" sz="1600" dirty="0">
                          <a:effectLst/>
                        </a:rPr>
                        <a:t>Rotational speed (rpm)</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dirty="0">
                          <a:effectLst/>
                        </a:rPr>
                        <a:t>33</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1317049930"/>
                  </a:ext>
                </a:extLst>
              </a:tr>
              <a:tr h="271211">
                <a:tc>
                  <a:txBody>
                    <a:bodyPr/>
                    <a:lstStyle/>
                    <a:p>
                      <a:pPr marL="0" marR="0" algn="just">
                        <a:lnSpc>
                          <a:spcPct val="150000"/>
                        </a:lnSpc>
                        <a:spcBef>
                          <a:spcPts val="0"/>
                        </a:spcBef>
                        <a:spcAft>
                          <a:spcPts val="0"/>
                        </a:spcAft>
                      </a:pPr>
                      <a:r>
                        <a:rPr lang="en-US" sz="1600">
                          <a:effectLst/>
                        </a:rPr>
                        <a:t>Rated wind speed (m/s)</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dirty="0">
                          <a:effectLst/>
                        </a:rPr>
                        <a:t>10</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892662254"/>
                  </a:ext>
                </a:extLst>
              </a:tr>
              <a:tr h="271211">
                <a:tc>
                  <a:txBody>
                    <a:bodyPr/>
                    <a:lstStyle/>
                    <a:p>
                      <a:pPr marL="0" marR="0" algn="just">
                        <a:lnSpc>
                          <a:spcPct val="150000"/>
                        </a:lnSpc>
                        <a:spcBef>
                          <a:spcPts val="0"/>
                        </a:spcBef>
                        <a:spcAft>
                          <a:spcPts val="0"/>
                        </a:spcAft>
                      </a:pPr>
                      <a:r>
                        <a:rPr lang="en-US" sz="1600">
                          <a:effectLst/>
                        </a:rPr>
                        <a:t>Rotor diameter (m)</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a:effectLst/>
                        </a:rPr>
                        <a:t>19.5</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1026409199"/>
                  </a:ext>
                </a:extLst>
              </a:tr>
              <a:tr h="271211">
                <a:tc>
                  <a:txBody>
                    <a:bodyPr/>
                    <a:lstStyle/>
                    <a:p>
                      <a:pPr marL="0" marR="0" algn="just">
                        <a:lnSpc>
                          <a:spcPct val="150000"/>
                        </a:lnSpc>
                        <a:spcBef>
                          <a:spcPts val="0"/>
                        </a:spcBef>
                        <a:spcAft>
                          <a:spcPts val="0"/>
                        </a:spcAft>
                      </a:pPr>
                      <a:r>
                        <a:rPr lang="en-US" sz="1600">
                          <a:effectLst/>
                        </a:rPr>
                        <a:t>Swept area (m</a:t>
                      </a:r>
                      <a:r>
                        <a:rPr lang="en-US" sz="1600" baseline="30000">
                          <a:effectLst/>
                        </a:rPr>
                        <a:t>2</a:t>
                      </a:r>
                      <a:r>
                        <a:rPr lang="en-US" sz="1600">
                          <a:effectLst/>
                        </a:rPr>
                        <a:t>)</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a:effectLst/>
                        </a:rPr>
                        <a:t>260</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2532718094"/>
                  </a:ext>
                </a:extLst>
              </a:tr>
              <a:tr h="271211">
                <a:tc>
                  <a:txBody>
                    <a:bodyPr/>
                    <a:lstStyle/>
                    <a:p>
                      <a:pPr marL="0" marR="0" algn="just">
                        <a:lnSpc>
                          <a:spcPct val="150000"/>
                        </a:lnSpc>
                        <a:spcBef>
                          <a:spcPts val="0"/>
                        </a:spcBef>
                        <a:spcAft>
                          <a:spcPts val="0"/>
                        </a:spcAft>
                      </a:pPr>
                      <a:r>
                        <a:rPr lang="en-US" sz="1600" dirty="0">
                          <a:effectLst/>
                        </a:rPr>
                        <a:t>Blade airfoil</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a:effectLst/>
                        </a:rPr>
                        <a:t>2 x NACA 0018</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2838462540"/>
                  </a:ext>
                </a:extLst>
              </a:tr>
              <a:tr h="271211">
                <a:tc>
                  <a:txBody>
                    <a:bodyPr/>
                    <a:lstStyle/>
                    <a:p>
                      <a:pPr marL="0" marR="0" algn="just">
                        <a:lnSpc>
                          <a:spcPct val="150000"/>
                        </a:lnSpc>
                        <a:spcBef>
                          <a:spcPts val="0"/>
                        </a:spcBef>
                        <a:spcAft>
                          <a:spcPts val="0"/>
                        </a:spcAft>
                      </a:pPr>
                      <a:r>
                        <a:rPr lang="en-US" sz="1600">
                          <a:effectLst/>
                        </a:rPr>
                        <a:t>Blade chord (m)</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a:effectLst/>
                        </a:rPr>
                        <a:t>1.02</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2599482897"/>
                  </a:ext>
                </a:extLst>
              </a:tr>
              <a:tr h="271211">
                <a:tc>
                  <a:txBody>
                    <a:bodyPr/>
                    <a:lstStyle/>
                    <a:p>
                      <a:pPr marL="0" marR="0" algn="just">
                        <a:lnSpc>
                          <a:spcPct val="150000"/>
                        </a:lnSpc>
                        <a:spcBef>
                          <a:spcPts val="0"/>
                        </a:spcBef>
                        <a:spcAft>
                          <a:spcPts val="0"/>
                        </a:spcAft>
                      </a:pPr>
                      <a:r>
                        <a:rPr lang="en-US" sz="1600">
                          <a:effectLst/>
                        </a:rPr>
                        <a:t>Solidity</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a:effectLst/>
                        </a:rPr>
                        <a:t>0.105</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440408957"/>
                  </a:ext>
                </a:extLst>
              </a:tr>
              <a:tr h="271211">
                <a:tc>
                  <a:txBody>
                    <a:bodyPr/>
                    <a:lstStyle/>
                    <a:p>
                      <a:pPr marL="0" marR="0" algn="just">
                        <a:lnSpc>
                          <a:spcPct val="150000"/>
                        </a:lnSpc>
                        <a:spcBef>
                          <a:spcPts val="0"/>
                        </a:spcBef>
                        <a:spcAft>
                          <a:spcPts val="0"/>
                        </a:spcAft>
                      </a:pPr>
                      <a:r>
                        <a:rPr lang="en-US" sz="1600" dirty="0">
                          <a:effectLst/>
                        </a:rPr>
                        <a:t>AR</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dirty="0">
                          <a:effectLst/>
                        </a:rPr>
                        <a:t>13</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346489453"/>
                  </a:ext>
                </a:extLst>
              </a:tr>
            </a:tbl>
          </a:graphicData>
        </a:graphic>
      </p:graphicFrame>
      <p:pic>
        <p:nvPicPr>
          <p:cNvPr id="8" name="Picture 7" descr="E:\Downloads\bokeh_plot (33).png"/>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t="6024"/>
          <a:stretch/>
        </p:blipFill>
        <p:spPr bwMode="auto">
          <a:xfrm>
            <a:off x="5673725" y="292099"/>
            <a:ext cx="5314950" cy="2996865"/>
          </a:xfrm>
          <a:prstGeom prst="rect">
            <a:avLst/>
          </a:prstGeom>
          <a:noFill/>
          <a:ln>
            <a:noFill/>
          </a:ln>
        </p:spPr>
      </p:pic>
      <p:pic>
        <p:nvPicPr>
          <p:cNvPr id="9" name="Picture 8" descr="E:\Downloads\bokeh_plot (41).png"/>
          <p:cNvPicPr/>
          <p:nvPr/>
        </p:nvPicPr>
        <p:blipFill rotWithShape="1">
          <a:blip r:embed="rId5">
            <a:extLst>
              <a:ext uri="{BEBA8EAE-BF5A-486C-A8C5-ECC9F3942E4B}">
                <a14:imgProps xmlns:a14="http://schemas.microsoft.com/office/drawing/2010/main">
                  <a14:imgLayer r:embed="rId6">
                    <a14:imgEffect>
                      <a14:sharpenSoften amount="50000"/>
                    </a14:imgEffect>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t="6209"/>
          <a:stretch/>
        </p:blipFill>
        <p:spPr bwMode="auto">
          <a:xfrm>
            <a:off x="5721350" y="3606800"/>
            <a:ext cx="5267325" cy="2964145"/>
          </a:xfrm>
          <a:prstGeom prst="rect">
            <a:avLst/>
          </a:prstGeom>
          <a:noFill/>
          <a:ln>
            <a:noFill/>
          </a:ln>
        </p:spPr>
      </p:pic>
      <p:sp>
        <p:nvSpPr>
          <p:cNvPr id="10" name="Rectangle 9"/>
          <p:cNvSpPr/>
          <p:nvPr/>
        </p:nvSpPr>
        <p:spPr>
          <a:xfrm>
            <a:off x="7143342" y="3288964"/>
            <a:ext cx="2375715" cy="276999"/>
          </a:xfrm>
          <a:prstGeom prst="rect">
            <a:avLst/>
          </a:prstGeom>
        </p:spPr>
        <p:txBody>
          <a:bodyPr wrap="none">
            <a:spAutoFit/>
          </a:bodyPr>
          <a:lstStyle/>
          <a:p>
            <a:r>
              <a:rPr lang="en-US" sz="1200" b="1" dirty="0">
                <a:latin typeface="Times New Roman" panose="02020603050405020304" pitchFamily="18" charset="0"/>
                <a:ea typeface="MS Mincho"/>
              </a:rPr>
              <a:t>Power curves of VAWT Ltd 260H</a:t>
            </a:r>
            <a:endParaRPr lang="en-US" sz="1200" b="1" dirty="0"/>
          </a:p>
        </p:txBody>
      </p:sp>
      <p:sp>
        <p:nvSpPr>
          <p:cNvPr id="11" name="Rectangle 10"/>
          <p:cNvSpPr/>
          <p:nvPr/>
        </p:nvSpPr>
        <p:spPr>
          <a:xfrm>
            <a:off x="6742492" y="6538912"/>
            <a:ext cx="3736216" cy="276999"/>
          </a:xfrm>
          <a:prstGeom prst="rect">
            <a:avLst/>
          </a:prstGeom>
        </p:spPr>
        <p:txBody>
          <a:bodyPr wrap="none">
            <a:spAutoFit/>
          </a:bodyPr>
          <a:lstStyle/>
          <a:p>
            <a:r>
              <a:rPr lang="en-US" sz="1200" b="1" smtClean="0">
                <a:latin typeface="Times New Roman" panose="02020603050405020304" pitchFamily="18" charset="0"/>
                <a:ea typeface="MS Mincho"/>
              </a:rPr>
              <a:t>Power curves of VAWT Ltd 260H with finite AR effect</a:t>
            </a:r>
            <a:endParaRPr lang="en-US" sz="1200" b="1" dirty="0"/>
          </a:p>
        </p:txBody>
      </p:sp>
      <p:sp>
        <p:nvSpPr>
          <p:cNvPr id="12" name="Rectangle 11"/>
          <p:cNvSpPr/>
          <p:nvPr/>
        </p:nvSpPr>
        <p:spPr>
          <a:xfrm>
            <a:off x="195525" y="984517"/>
            <a:ext cx="4236776" cy="1200329"/>
          </a:xfrm>
          <a:prstGeom prst="rect">
            <a:avLst/>
          </a:prstGeom>
        </p:spPr>
        <p:txBody>
          <a:bodyPr wrap="square">
            <a:spAutoFit/>
          </a:bodyPr>
          <a:lstStyle/>
          <a:p>
            <a:r>
              <a:rPr lang="en-US" dirty="0"/>
              <a:t>A. Shires and </a:t>
            </a:r>
            <a:r>
              <a:rPr lang="en-US" dirty="0" smtClean="0"/>
              <a:t>Andrew (2013) used data of this turbine in a work of Development </a:t>
            </a:r>
            <a:r>
              <a:rPr lang="en-US" dirty="0"/>
              <a:t>and Evaluation of an </a:t>
            </a:r>
            <a:r>
              <a:rPr lang="en-US" dirty="0" smtClean="0"/>
              <a:t>Aerodynamic Model for Novel VAWT</a:t>
            </a:r>
            <a:endParaRPr lang="en-US" dirty="0"/>
          </a:p>
        </p:txBody>
      </p:sp>
    </p:spTree>
    <p:extLst>
      <p:ext uri="{BB962C8B-B14F-4D97-AF65-F5344CB8AC3E}">
        <p14:creationId xmlns:p14="http://schemas.microsoft.com/office/powerpoint/2010/main" val="41520075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EEB138E-CAC8-4B8E-A6CA-852CB4FDFC76}" type="slidenum">
              <a:rPr lang="en-US" smtClean="0"/>
              <a:t>19</a:t>
            </a:fld>
            <a:endParaRPr lang="en-US"/>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4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5548744" y="3295492"/>
            <a:ext cx="5455227" cy="3273136"/>
          </a:xfrm>
          <a:prstGeom prst="rect">
            <a:avLst/>
          </a:prstGeom>
        </p:spPr>
      </p:pic>
      <p:sp>
        <p:nvSpPr>
          <p:cNvPr id="8" name="TextBox 7"/>
          <p:cNvSpPr txBox="1"/>
          <p:nvPr/>
        </p:nvSpPr>
        <p:spPr>
          <a:xfrm>
            <a:off x="188844" y="223028"/>
            <a:ext cx="2952988"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4</a:t>
            </a:r>
            <a:r>
              <a:rPr lang="en-US" b="1" dirty="0" smtClean="0">
                <a:latin typeface="Times New Roman" panose="02020603050405020304" pitchFamily="18" charset="0"/>
                <a:cs typeface="Times New Roman" panose="02020603050405020304" pitchFamily="18" charset="0"/>
              </a:rPr>
              <a:t>. RESULTS VALIDATION</a:t>
            </a:r>
          </a:p>
        </p:txBody>
      </p:sp>
      <p:cxnSp>
        <p:nvCxnSpPr>
          <p:cNvPr id="9" name="Elbow Connector 8"/>
          <p:cNvCxnSpPr/>
          <p:nvPr/>
        </p:nvCxnSpPr>
        <p:spPr>
          <a:xfrm>
            <a:off x="355600" y="592360"/>
            <a:ext cx="584200" cy="184666"/>
          </a:xfrm>
          <a:prstGeom prst="bentConnector3">
            <a:avLst>
              <a:gd name="adj1" fmla="val 0"/>
            </a:avLst>
          </a:prstGeom>
          <a:ln>
            <a:tailEnd type="triangle"/>
          </a:ln>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939800" y="594686"/>
            <a:ext cx="3794629" cy="369332"/>
          </a:xfrm>
          <a:prstGeom prst="rect">
            <a:avLst/>
          </a:prstGeom>
          <a:noFill/>
        </p:spPr>
        <p:txBody>
          <a:bodyPr wrap="none" rtlCol="0">
            <a:spAutoFit/>
          </a:bodyPr>
          <a:lstStyle/>
          <a:p>
            <a:r>
              <a:rPr lang="en-US" b="1" dirty="0"/>
              <a:t>Comparison with Experimental </a:t>
            </a:r>
            <a:r>
              <a:rPr lang="en-US" b="1" dirty="0" smtClean="0"/>
              <a:t>data</a:t>
            </a:r>
            <a:endParaRPr lang="en-US" b="1" dirty="0"/>
          </a:p>
        </p:txBody>
      </p:sp>
      <p:pic>
        <p:nvPicPr>
          <p:cNvPr id="13" name="Picture 12"/>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Effect>
                      <a14:saturation sat="4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5563853" y="2255"/>
            <a:ext cx="5440118" cy="3264071"/>
          </a:xfrm>
          <a:prstGeom prst="rect">
            <a:avLst/>
          </a:prstGeom>
        </p:spPr>
      </p:pic>
      <p:sp>
        <p:nvSpPr>
          <p:cNvPr id="14" name="Rectangle 13"/>
          <p:cNvSpPr/>
          <p:nvPr/>
        </p:nvSpPr>
        <p:spPr>
          <a:xfrm>
            <a:off x="7088501" y="3040803"/>
            <a:ext cx="2375715" cy="276999"/>
          </a:xfrm>
          <a:prstGeom prst="rect">
            <a:avLst/>
          </a:prstGeom>
        </p:spPr>
        <p:txBody>
          <a:bodyPr wrap="none">
            <a:spAutoFit/>
          </a:bodyPr>
          <a:lstStyle/>
          <a:p>
            <a:r>
              <a:rPr lang="en-US" sz="1200" b="1" dirty="0">
                <a:latin typeface="Times New Roman" panose="02020603050405020304" pitchFamily="18" charset="0"/>
                <a:ea typeface="MS Mincho"/>
              </a:rPr>
              <a:t>Power curves of VAWT Ltd </a:t>
            </a:r>
            <a:r>
              <a:rPr lang="en-US" sz="1200" b="1" dirty="0" smtClean="0">
                <a:latin typeface="Times New Roman" panose="02020603050405020304" pitchFamily="18" charset="0"/>
                <a:ea typeface="MS Mincho"/>
              </a:rPr>
              <a:t>850H</a:t>
            </a:r>
            <a:endParaRPr lang="en-US" sz="1200" b="1" dirty="0"/>
          </a:p>
        </p:txBody>
      </p:sp>
      <p:sp>
        <p:nvSpPr>
          <p:cNvPr id="15" name="Rectangle 14"/>
          <p:cNvSpPr/>
          <p:nvPr/>
        </p:nvSpPr>
        <p:spPr>
          <a:xfrm>
            <a:off x="6930004" y="6475358"/>
            <a:ext cx="3736216" cy="276999"/>
          </a:xfrm>
          <a:prstGeom prst="rect">
            <a:avLst/>
          </a:prstGeom>
        </p:spPr>
        <p:txBody>
          <a:bodyPr wrap="none">
            <a:spAutoFit/>
          </a:bodyPr>
          <a:lstStyle/>
          <a:p>
            <a:r>
              <a:rPr lang="en-US" sz="1200" b="1" dirty="0" smtClean="0">
                <a:latin typeface="Times New Roman" panose="02020603050405020304" pitchFamily="18" charset="0"/>
                <a:ea typeface="MS Mincho"/>
              </a:rPr>
              <a:t>Power curves of VAWT Ltd 850H with finite AR effect</a:t>
            </a:r>
            <a:endParaRPr lang="en-US" sz="1200" b="1" dirty="0"/>
          </a:p>
        </p:txBody>
      </p:sp>
      <p:sp>
        <p:nvSpPr>
          <p:cNvPr id="16" name="Rectangle 15"/>
          <p:cNvSpPr/>
          <p:nvPr/>
        </p:nvSpPr>
        <p:spPr>
          <a:xfrm>
            <a:off x="355600" y="2871526"/>
            <a:ext cx="1949508" cy="338554"/>
          </a:xfrm>
          <a:prstGeom prst="rect">
            <a:avLst/>
          </a:prstGeom>
        </p:spPr>
        <p:txBody>
          <a:bodyPr wrap="none">
            <a:spAutoFit/>
          </a:bodyPr>
          <a:lstStyle/>
          <a:p>
            <a:r>
              <a:rPr lang="en-US" sz="1600" b="1" dirty="0">
                <a:latin typeface="Times New Roman" panose="02020603050405020304" pitchFamily="18" charset="0"/>
                <a:ea typeface="MS Mincho"/>
              </a:rPr>
              <a:t>VAWT Ltd </a:t>
            </a:r>
            <a:r>
              <a:rPr lang="en-US" sz="1600" b="1" dirty="0" smtClean="0">
                <a:latin typeface="Times New Roman" panose="02020603050405020304" pitchFamily="18" charset="0"/>
                <a:ea typeface="MS Mincho"/>
              </a:rPr>
              <a:t>850H [9]</a:t>
            </a:r>
            <a:endParaRPr lang="en-US" sz="1600" b="1" dirty="0"/>
          </a:p>
        </p:txBody>
      </p:sp>
      <p:graphicFrame>
        <p:nvGraphicFramePr>
          <p:cNvPr id="17" name="Table 16"/>
          <p:cNvGraphicFramePr>
            <a:graphicFrameLocks noGrp="1"/>
          </p:cNvGraphicFramePr>
          <p:nvPr>
            <p:extLst>
              <p:ext uri="{D42A27DB-BD31-4B8C-83A1-F6EECF244321}">
                <p14:modId xmlns:p14="http://schemas.microsoft.com/office/powerpoint/2010/main" val="1957702355"/>
              </p:ext>
            </p:extLst>
          </p:nvPr>
        </p:nvGraphicFramePr>
        <p:xfrm>
          <a:off x="355600" y="3247072"/>
          <a:ext cx="4022436" cy="3291840"/>
        </p:xfrm>
        <a:graphic>
          <a:graphicData uri="http://schemas.openxmlformats.org/drawingml/2006/table">
            <a:tbl>
              <a:tblPr firstRow="1" firstCol="1" bandRow="1">
                <a:tableStyleId>{3B4B98B0-60AC-42C2-AFA5-B58CD77FA1E5}</a:tableStyleId>
              </a:tblPr>
              <a:tblGrid>
                <a:gridCol w="2335429">
                  <a:extLst>
                    <a:ext uri="{9D8B030D-6E8A-4147-A177-3AD203B41FA5}">
                      <a16:colId xmlns:a16="http://schemas.microsoft.com/office/drawing/2014/main" val="30475138"/>
                    </a:ext>
                  </a:extLst>
                </a:gridCol>
                <a:gridCol w="1687007">
                  <a:extLst>
                    <a:ext uri="{9D8B030D-6E8A-4147-A177-3AD203B41FA5}">
                      <a16:colId xmlns:a16="http://schemas.microsoft.com/office/drawing/2014/main" val="1645172507"/>
                    </a:ext>
                  </a:extLst>
                </a:gridCol>
              </a:tblGrid>
              <a:tr h="169457">
                <a:tc>
                  <a:txBody>
                    <a:bodyPr/>
                    <a:lstStyle/>
                    <a:p>
                      <a:pPr marL="0" marR="0" algn="just">
                        <a:lnSpc>
                          <a:spcPct val="150000"/>
                        </a:lnSpc>
                        <a:spcBef>
                          <a:spcPts val="0"/>
                        </a:spcBef>
                        <a:spcAft>
                          <a:spcPts val="0"/>
                        </a:spcAft>
                      </a:pPr>
                      <a:r>
                        <a:rPr lang="en-US" sz="1600">
                          <a:effectLst/>
                        </a:rPr>
                        <a:t>Rated power (kW)</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b="0" dirty="0">
                          <a:effectLst/>
                        </a:rPr>
                        <a:t>500</a:t>
                      </a:r>
                      <a:endParaRPr lang="en-US" sz="1600" b="0" dirty="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1962901089"/>
                  </a:ext>
                </a:extLst>
              </a:tr>
              <a:tr h="169457">
                <a:tc>
                  <a:txBody>
                    <a:bodyPr/>
                    <a:lstStyle/>
                    <a:p>
                      <a:pPr marL="0" marR="0" algn="l">
                        <a:lnSpc>
                          <a:spcPct val="150000"/>
                        </a:lnSpc>
                        <a:spcBef>
                          <a:spcPts val="0"/>
                        </a:spcBef>
                        <a:spcAft>
                          <a:spcPts val="0"/>
                        </a:spcAft>
                      </a:pPr>
                      <a:r>
                        <a:rPr lang="en-US" sz="1600" dirty="0">
                          <a:effectLst/>
                        </a:rPr>
                        <a:t>Rotational speed (rpm)</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dirty="0">
                          <a:effectLst/>
                        </a:rPr>
                        <a:t>13.6</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1607660130"/>
                  </a:ext>
                </a:extLst>
              </a:tr>
              <a:tr h="169457">
                <a:tc>
                  <a:txBody>
                    <a:bodyPr/>
                    <a:lstStyle/>
                    <a:p>
                      <a:pPr marL="0" marR="0" algn="just">
                        <a:lnSpc>
                          <a:spcPct val="150000"/>
                        </a:lnSpc>
                        <a:spcBef>
                          <a:spcPts val="0"/>
                        </a:spcBef>
                        <a:spcAft>
                          <a:spcPts val="0"/>
                        </a:spcAft>
                      </a:pPr>
                      <a:r>
                        <a:rPr lang="en-US" sz="1600">
                          <a:effectLst/>
                        </a:rPr>
                        <a:t>Rated wind speed (m/s)</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dirty="0">
                          <a:effectLst/>
                        </a:rPr>
                        <a:t>13.5</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2532808469"/>
                  </a:ext>
                </a:extLst>
              </a:tr>
              <a:tr h="169457">
                <a:tc>
                  <a:txBody>
                    <a:bodyPr/>
                    <a:lstStyle/>
                    <a:p>
                      <a:pPr marL="0" marR="0" algn="just">
                        <a:lnSpc>
                          <a:spcPct val="150000"/>
                        </a:lnSpc>
                        <a:spcBef>
                          <a:spcPts val="0"/>
                        </a:spcBef>
                        <a:spcAft>
                          <a:spcPts val="0"/>
                        </a:spcAft>
                      </a:pPr>
                      <a:r>
                        <a:rPr lang="en-US" sz="1600">
                          <a:effectLst/>
                        </a:rPr>
                        <a:t>Rotor diameter (m)</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a:effectLst/>
                        </a:rPr>
                        <a:t>35</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333503558"/>
                  </a:ext>
                </a:extLst>
              </a:tr>
              <a:tr h="169457">
                <a:tc>
                  <a:txBody>
                    <a:bodyPr/>
                    <a:lstStyle/>
                    <a:p>
                      <a:pPr marL="0" marR="0" algn="just">
                        <a:lnSpc>
                          <a:spcPct val="150000"/>
                        </a:lnSpc>
                        <a:spcBef>
                          <a:spcPts val="0"/>
                        </a:spcBef>
                        <a:spcAft>
                          <a:spcPts val="0"/>
                        </a:spcAft>
                      </a:pPr>
                      <a:r>
                        <a:rPr lang="en-US" sz="1600" dirty="0">
                          <a:effectLst/>
                        </a:rPr>
                        <a:t>Swept area (m</a:t>
                      </a:r>
                      <a:r>
                        <a:rPr lang="en-US" sz="1600" baseline="30000" dirty="0">
                          <a:effectLst/>
                        </a:rPr>
                        <a:t>2</a:t>
                      </a:r>
                      <a:r>
                        <a:rPr lang="en-US" sz="1600" dirty="0">
                          <a:effectLst/>
                        </a:rPr>
                        <a:t>)</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a:effectLst/>
                        </a:rPr>
                        <a:t>850</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145756314"/>
                  </a:ext>
                </a:extLst>
              </a:tr>
              <a:tr h="169457">
                <a:tc>
                  <a:txBody>
                    <a:bodyPr/>
                    <a:lstStyle/>
                    <a:p>
                      <a:pPr marL="0" marR="0" algn="just">
                        <a:lnSpc>
                          <a:spcPct val="150000"/>
                        </a:lnSpc>
                        <a:spcBef>
                          <a:spcPts val="0"/>
                        </a:spcBef>
                        <a:spcAft>
                          <a:spcPts val="0"/>
                        </a:spcAft>
                      </a:pPr>
                      <a:r>
                        <a:rPr lang="en-US" sz="1600">
                          <a:effectLst/>
                        </a:rPr>
                        <a:t>Blade airfoil</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a:effectLst/>
                        </a:rPr>
                        <a:t>2 x NACA 0018</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3079388555"/>
                  </a:ext>
                </a:extLst>
              </a:tr>
              <a:tr h="169457">
                <a:tc>
                  <a:txBody>
                    <a:bodyPr/>
                    <a:lstStyle/>
                    <a:p>
                      <a:pPr marL="0" marR="0" algn="just">
                        <a:lnSpc>
                          <a:spcPct val="150000"/>
                        </a:lnSpc>
                        <a:spcBef>
                          <a:spcPts val="0"/>
                        </a:spcBef>
                        <a:spcAft>
                          <a:spcPts val="0"/>
                        </a:spcAft>
                      </a:pPr>
                      <a:r>
                        <a:rPr lang="en-US" sz="1600">
                          <a:effectLst/>
                        </a:rPr>
                        <a:t>Blade chord (m)</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a:effectLst/>
                        </a:rPr>
                        <a:t>1.84</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1754403228"/>
                  </a:ext>
                </a:extLst>
              </a:tr>
              <a:tr h="169457">
                <a:tc>
                  <a:txBody>
                    <a:bodyPr/>
                    <a:lstStyle/>
                    <a:p>
                      <a:pPr marL="0" marR="0" algn="just">
                        <a:lnSpc>
                          <a:spcPct val="150000"/>
                        </a:lnSpc>
                        <a:spcBef>
                          <a:spcPts val="0"/>
                        </a:spcBef>
                        <a:spcAft>
                          <a:spcPts val="0"/>
                        </a:spcAft>
                      </a:pPr>
                      <a:r>
                        <a:rPr lang="en-US" sz="1600">
                          <a:effectLst/>
                        </a:rPr>
                        <a:t>Solidity</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a:effectLst/>
                        </a:rPr>
                        <a:t>0.105</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3166462483"/>
                  </a:ext>
                </a:extLst>
              </a:tr>
              <a:tr h="169457">
                <a:tc>
                  <a:txBody>
                    <a:bodyPr/>
                    <a:lstStyle/>
                    <a:p>
                      <a:pPr marL="0" marR="0" algn="just">
                        <a:lnSpc>
                          <a:spcPct val="150000"/>
                        </a:lnSpc>
                        <a:spcBef>
                          <a:spcPts val="0"/>
                        </a:spcBef>
                        <a:spcAft>
                          <a:spcPts val="0"/>
                        </a:spcAft>
                      </a:pPr>
                      <a:r>
                        <a:rPr lang="en-US" sz="1600">
                          <a:effectLst/>
                        </a:rPr>
                        <a:t>AR</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dirty="0">
                          <a:effectLst/>
                        </a:rPr>
                        <a:t>13.2</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3954462798"/>
                  </a:ext>
                </a:extLst>
              </a:tr>
            </a:tbl>
          </a:graphicData>
        </a:graphic>
      </p:graphicFrame>
      <p:sp>
        <p:nvSpPr>
          <p:cNvPr id="12" name="Rectangle 11"/>
          <p:cNvSpPr/>
          <p:nvPr/>
        </p:nvSpPr>
        <p:spPr>
          <a:xfrm>
            <a:off x="195525" y="984517"/>
            <a:ext cx="4236776" cy="1200329"/>
          </a:xfrm>
          <a:prstGeom prst="rect">
            <a:avLst/>
          </a:prstGeom>
        </p:spPr>
        <p:txBody>
          <a:bodyPr wrap="square">
            <a:spAutoFit/>
          </a:bodyPr>
          <a:lstStyle/>
          <a:p>
            <a:r>
              <a:rPr lang="en-US" dirty="0"/>
              <a:t>A. Shires and </a:t>
            </a:r>
            <a:r>
              <a:rPr lang="en-US" dirty="0" smtClean="0"/>
              <a:t>Andrew (2013) used data of this turbine in a work of Development </a:t>
            </a:r>
            <a:r>
              <a:rPr lang="en-US" dirty="0"/>
              <a:t>and Evaluation of an </a:t>
            </a:r>
            <a:r>
              <a:rPr lang="en-US" dirty="0" smtClean="0"/>
              <a:t>Aerodynamic Model for Novel VAWT</a:t>
            </a:r>
            <a:endParaRPr lang="en-US" dirty="0"/>
          </a:p>
        </p:txBody>
      </p:sp>
    </p:spTree>
    <p:extLst>
      <p:ext uri="{BB962C8B-B14F-4D97-AF65-F5344CB8AC3E}">
        <p14:creationId xmlns:p14="http://schemas.microsoft.com/office/powerpoint/2010/main" val="2435539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36700" y="508000"/>
            <a:ext cx="1838965" cy="523220"/>
          </a:xfrm>
          <a:prstGeom prst="rect">
            <a:avLst/>
          </a:prstGeom>
          <a:noFill/>
        </p:spPr>
        <p:txBody>
          <a:bodyPr wrap="none" rtlCol="0">
            <a:spAutoFit/>
          </a:bodyPr>
          <a:lstStyle/>
          <a:p>
            <a:r>
              <a:rPr lang="en-US" sz="2800" b="1" dirty="0" smtClean="0">
                <a:latin typeface="Times New Roman" panose="02020603050405020304" pitchFamily="18" charset="0"/>
                <a:cs typeface="Times New Roman" panose="02020603050405020304" pitchFamily="18" charset="0"/>
              </a:rPr>
              <a:t>OUTLINE</a:t>
            </a:r>
            <a:endParaRPr lang="en-US" sz="2800" b="1" dirty="0">
              <a:latin typeface="Times New Roman" panose="02020603050405020304" pitchFamily="18" charset="0"/>
              <a:cs typeface="Times New Roman" panose="02020603050405020304" pitchFamily="18" charset="0"/>
            </a:endParaRPr>
          </a:p>
        </p:txBody>
      </p:sp>
      <p:sp>
        <p:nvSpPr>
          <p:cNvPr id="7" name="Slide Number Placeholder 6"/>
          <p:cNvSpPr>
            <a:spLocks noGrp="1"/>
          </p:cNvSpPr>
          <p:nvPr>
            <p:ph type="sldNum" sz="quarter" idx="12"/>
          </p:nvPr>
        </p:nvSpPr>
        <p:spPr/>
        <p:txBody>
          <a:bodyPr/>
          <a:lstStyle/>
          <a:p>
            <a:fld id="{0EEB138E-CAC8-4B8E-A6CA-852CB4FDFC76}" type="slidenum">
              <a:rPr lang="en-US" smtClean="0"/>
              <a:t>2</a:t>
            </a:fld>
            <a:endParaRPr lang="en-US"/>
          </a:p>
        </p:txBody>
      </p:sp>
      <p:sp>
        <p:nvSpPr>
          <p:cNvPr id="8" name="TextBox 7"/>
          <p:cNvSpPr txBox="1"/>
          <p:nvPr/>
        </p:nvSpPr>
        <p:spPr>
          <a:xfrm>
            <a:off x="1536700" y="1582837"/>
            <a:ext cx="4419600" cy="3691844"/>
          </a:xfrm>
          <a:prstGeom prst="rect">
            <a:avLst/>
          </a:prstGeom>
          <a:noFill/>
        </p:spPr>
        <p:txBody>
          <a:bodyPr wrap="square" rtlCol="0">
            <a:spAutoFit/>
          </a:bodyPr>
          <a:lstStyle/>
          <a:p>
            <a:pPr marL="342900" indent="-342900">
              <a:lnSpc>
                <a:spcPct val="200000"/>
              </a:lnSpc>
              <a:buFont typeface="+mj-lt"/>
              <a:buAutoNum type="arabicPeriod"/>
            </a:pPr>
            <a:r>
              <a:rPr lang="en-US" sz="2000" b="1" dirty="0" smtClean="0">
                <a:latin typeface="Times New Roman" panose="02020603050405020304" pitchFamily="18" charset="0"/>
                <a:cs typeface="Times New Roman" panose="02020603050405020304" pitchFamily="18" charset="0"/>
              </a:rPr>
              <a:t>PROBLEM STATEMENT</a:t>
            </a:r>
          </a:p>
          <a:p>
            <a:pPr marL="342900" indent="-342900">
              <a:lnSpc>
                <a:spcPct val="200000"/>
              </a:lnSpc>
              <a:buFont typeface="+mj-lt"/>
              <a:buAutoNum type="arabicPeriod"/>
            </a:pPr>
            <a:r>
              <a:rPr lang="en-US" sz="2000" b="1" dirty="0" smtClean="0">
                <a:latin typeface="Times New Roman" panose="02020603050405020304" pitchFamily="18" charset="0"/>
                <a:cs typeface="Times New Roman" panose="02020603050405020304" pitchFamily="18" charset="0"/>
              </a:rPr>
              <a:t>OBJECTIVES OF THE THESIS</a:t>
            </a:r>
          </a:p>
          <a:p>
            <a:pPr marL="342900" indent="-342900">
              <a:lnSpc>
                <a:spcPct val="200000"/>
              </a:lnSpc>
              <a:buFont typeface="+mj-lt"/>
              <a:buAutoNum type="arabicPeriod"/>
            </a:pPr>
            <a:r>
              <a:rPr lang="en-US" sz="2000" b="1" dirty="0" smtClean="0">
                <a:latin typeface="Times New Roman" panose="02020603050405020304" pitchFamily="18" charset="0"/>
                <a:cs typeface="Times New Roman" panose="02020603050405020304" pitchFamily="18" charset="0"/>
              </a:rPr>
              <a:t>AERODYNAMICS MODEL</a:t>
            </a:r>
          </a:p>
          <a:p>
            <a:pPr marL="342900" indent="-342900">
              <a:lnSpc>
                <a:spcPct val="200000"/>
              </a:lnSpc>
              <a:buFont typeface="+mj-lt"/>
              <a:buAutoNum type="arabicPeriod"/>
            </a:pPr>
            <a:r>
              <a:rPr lang="en-US" sz="2000" b="1" dirty="0" smtClean="0">
                <a:latin typeface="Times New Roman" panose="02020603050405020304" pitchFamily="18" charset="0"/>
                <a:cs typeface="Times New Roman" panose="02020603050405020304" pitchFamily="18" charset="0"/>
              </a:rPr>
              <a:t>RESULTS VALIDATION</a:t>
            </a:r>
          </a:p>
          <a:p>
            <a:pPr marL="342900" indent="-342900">
              <a:lnSpc>
                <a:spcPct val="200000"/>
              </a:lnSpc>
              <a:buFont typeface="+mj-lt"/>
              <a:buAutoNum type="arabicPeriod"/>
            </a:pPr>
            <a:r>
              <a:rPr lang="en-US" sz="2000" b="1" dirty="0" smtClean="0">
                <a:latin typeface="Times New Roman" panose="02020603050405020304" pitchFamily="18" charset="0"/>
                <a:cs typeface="Times New Roman" panose="02020603050405020304" pitchFamily="18" charset="0"/>
              </a:rPr>
              <a:t>DESIGN APPLICATION</a:t>
            </a:r>
          </a:p>
          <a:p>
            <a:pPr marL="342900" indent="-342900">
              <a:lnSpc>
                <a:spcPct val="200000"/>
              </a:lnSpc>
              <a:buFont typeface="+mj-lt"/>
              <a:buAutoNum type="arabicPeriod"/>
            </a:pPr>
            <a:r>
              <a:rPr lang="en-US" sz="2000" b="1" dirty="0" smtClean="0">
                <a:latin typeface="Times New Roman" panose="02020603050405020304" pitchFamily="18" charset="0"/>
                <a:cs typeface="Times New Roman" panose="02020603050405020304" pitchFamily="18" charset="0"/>
              </a:rPr>
              <a:t>CONCLUSIONS</a:t>
            </a:r>
          </a:p>
        </p:txBody>
      </p:sp>
    </p:spTree>
    <p:extLst>
      <p:ext uri="{BB962C8B-B14F-4D97-AF65-F5344CB8AC3E}">
        <p14:creationId xmlns:p14="http://schemas.microsoft.com/office/powerpoint/2010/main" val="8160688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EEB138E-CAC8-4B8E-A6CA-852CB4FDFC76}" type="slidenum">
              <a:rPr lang="en-US" smtClean="0"/>
              <a:t>20</a:t>
            </a:fld>
            <a:endParaRPr lang="en-US" dirty="0"/>
          </a:p>
        </p:txBody>
      </p:sp>
      <p:sp>
        <p:nvSpPr>
          <p:cNvPr id="3" name="TextBox 2"/>
          <p:cNvSpPr txBox="1"/>
          <p:nvPr/>
        </p:nvSpPr>
        <p:spPr>
          <a:xfrm>
            <a:off x="188844" y="223028"/>
            <a:ext cx="2944011"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5</a:t>
            </a:r>
            <a:r>
              <a:rPr lang="en-US" b="1" dirty="0" smtClean="0">
                <a:latin typeface="Times New Roman" panose="02020603050405020304" pitchFamily="18" charset="0"/>
                <a:cs typeface="Times New Roman" panose="02020603050405020304" pitchFamily="18" charset="0"/>
              </a:rPr>
              <a:t>. DESIGN APPLICATION</a:t>
            </a:r>
          </a:p>
        </p:txBody>
      </p:sp>
      <p:cxnSp>
        <p:nvCxnSpPr>
          <p:cNvPr id="4" name="Elbow Connector 3"/>
          <p:cNvCxnSpPr/>
          <p:nvPr/>
        </p:nvCxnSpPr>
        <p:spPr>
          <a:xfrm>
            <a:off x="355600" y="592360"/>
            <a:ext cx="584200" cy="184666"/>
          </a:xfrm>
          <a:prstGeom prst="bentConnector3">
            <a:avLst>
              <a:gd name="adj1" fmla="val 0"/>
            </a:avLst>
          </a:prstGeom>
          <a:ln>
            <a:tailEnd type="triangle"/>
          </a:ln>
        </p:spPr>
        <p:style>
          <a:lnRef idx="2">
            <a:schemeClr val="dk1"/>
          </a:lnRef>
          <a:fillRef idx="0">
            <a:schemeClr val="dk1"/>
          </a:fillRef>
          <a:effectRef idx="1">
            <a:schemeClr val="dk1"/>
          </a:effectRef>
          <a:fontRef idx="minor">
            <a:schemeClr val="tx1"/>
          </a:fontRef>
        </p:style>
      </p:cxnSp>
      <p:sp>
        <p:nvSpPr>
          <p:cNvPr id="5" name="TextBox 4"/>
          <p:cNvSpPr txBox="1"/>
          <p:nvPr/>
        </p:nvSpPr>
        <p:spPr>
          <a:xfrm>
            <a:off x="939800" y="594686"/>
            <a:ext cx="4696799" cy="369332"/>
          </a:xfrm>
          <a:prstGeom prst="rect">
            <a:avLst/>
          </a:prstGeom>
          <a:noFill/>
        </p:spPr>
        <p:txBody>
          <a:bodyPr wrap="none" rtlCol="0">
            <a:spAutoFit/>
          </a:bodyPr>
          <a:lstStyle/>
          <a:p>
            <a:r>
              <a:rPr lang="en-US" b="1" dirty="0"/>
              <a:t>Prediction using </a:t>
            </a:r>
            <a:r>
              <a:rPr lang="en-US" b="1" dirty="0" smtClean="0"/>
              <a:t>2 Multiple </a:t>
            </a:r>
            <a:r>
              <a:rPr lang="en-US" b="1" dirty="0"/>
              <a:t>streamtube model</a:t>
            </a:r>
          </a:p>
        </p:txBody>
      </p:sp>
      <p:sp>
        <p:nvSpPr>
          <p:cNvPr id="10" name="Rectangle 9"/>
          <p:cNvSpPr/>
          <p:nvPr/>
        </p:nvSpPr>
        <p:spPr>
          <a:xfrm>
            <a:off x="5410949" y="5705139"/>
            <a:ext cx="6096000" cy="307777"/>
          </a:xfrm>
          <a:prstGeom prst="rect">
            <a:avLst/>
          </a:prstGeom>
        </p:spPr>
        <p:txBody>
          <a:bodyPr>
            <a:spAutoFit/>
          </a:bodyPr>
          <a:lstStyle/>
          <a:p>
            <a:pPr algn="ctr">
              <a:spcAft>
                <a:spcPts val="600"/>
              </a:spcAft>
            </a:pPr>
            <a:r>
              <a:rPr lang="en-US" sz="1400" b="1" dirty="0">
                <a:solidFill>
                  <a:srgbClr val="404040"/>
                </a:solidFill>
                <a:latin typeface="Times New Roman" panose="02020603050405020304" pitchFamily="18" charset="0"/>
                <a:ea typeface="MS Mincho"/>
                <a:cs typeface="Times New Roman" panose="02020603050405020304" pitchFamily="18" charset="0"/>
              </a:rPr>
              <a:t>Power curves prediction with Double Multiple Streamtube model </a:t>
            </a:r>
            <a:r>
              <a:rPr lang="en-US" sz="1400" b="1" dirty="0">
                <a:solidFill>
                  <a:srgbClr val="404040"/>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US" sz="1400" b="1" dirty="0">
              <a:solidFill>
                <a:srgbClr val="404040"/>
              </a:solidFill>
              <a:latin typeface="Times New Roman" panose="02020603050405020304" pitchFamily="18" charset="0"/>
              <a:ea typeface="MS Mincho"/>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Rectangle 11"/>
              <p:cNvSpPr/>
              <p:nvPr/>
            </p:nvSpPr>
            <p:spPr>
              <a:xfrm>
                <a:off x="1005163" y="4182536"/>
                <a:ext cx="2449581"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𝑜𝑝𝑡𝑖𝑚𝑢𝑚</m:t>
                          </m:r>
                        </m:sub>
                      </m:sSub>
                      <m:r>
                        <a:rPr lang="en-US" i="0">
                          <a:latin typeface="Cambria Math" panose="02040503050406030204" pitchFamily="18" charset="0"/>
                        </a:rPr>
                        <m:t>=0.1</m:t>
                      </m:r>
                      <m:r>
                        <a:rPr lang="en-US" i="0" smtClean="0">
                          <a:latin typeface="Cambria Math" panose="02040503050406030204" pitchFamily="18" charset="0"/>
                        </a:rPr>
                        <m:t>5</m:t>
                      </m:r>
                      <m:r>
                        <a:rPr lang="en-US" i="0">
                          <a:latin typeface="Cambria Math" panose="02040503050406030204" pitchFamily="18" charset="0"/>
                        </a:rPr>
                        <m:t>−0.2</m:t>
                      </m:r>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1005163" y="4182536"/>
                <a:ext cx="2449581" cy="390748"/>
              </a:xfrm>
              <a:prstGeom prst="rect">
                <a:avLst/>
              </a:prstGeom>
              <a:blipFill>
                <a:blip r:embed="rId3"/>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939800" y="4685687"/>
                <a:ext cx="2712730"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 </m:t>
                      </m:r>
                      <m:r>
                        <a:rPr lang="en-US" i="1">
                          <a:latin typeface="Cambria Math" panose="02040503050406030204" pitchFamily="18" charset="0"/>
                        </a:rPr>
                        <m:t>𝑇𝑆</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𝑜𝑝𝑡𝑖𝑚𝑢𝑚</m:t>
                          </m:r>
                        </m:sub>
                      </m:sSub>
                      <m:r>
                        <a:rPr lang="en-US" i="0">
                          <a:latin typeface="Cambria Math" panose="02040503050406030204" pitchFamily="18" charset="0"/>
                        </a:rPr>
                        <m:t>=</m:t>
                      </m:r>
                      <m:r>
                        <a:rPr lang="en-US" b="0" i="0" smtClean="0">
                          <a:latin typeface="Cambria Math" panose="02040503050406030204" pitchFamily="18" charset="0"/>
                        </a:rPr>
                        <m:t>3.4</m:t>
                      </m:r>
                      <m:r>
                        <a:rPr lang="en-US" i="0">
                          <a:latin typeface="Cambria Math" panose="02040503050406030204" pitchFamily="18" charset="0"/>
                        </a:rPr>
                        <m:t>−</m:t>
                      </m:r>
                      <m:r>
                        <a:rPr lang="en-US" b="0" i="0" smtClean="0">
                          <a:latin typeface="Cambria Math" panose="02040503050406030204" pitchFamily="18" charset="0"/>
                        </a:rPr>
                        <m:t>2</m:t>
                      </m:r>
                      <m:r>
                        <a:rPr lang="en-US" i="0">
                          <a:latin typeface="Cambria Math" panose="02040503050406030204" pitchFamily="18" charset="0"/>
                        </a:rPr>
                        <m:t>.8 </m:t>
                      </m:r>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939800" y="4685687"/>
                <a:ext cx="2712730" cy="390748"/>
              </a:xfrm>
              <a:prstGeom prst="rect">
                <a:avLst/>
              </a:prstGeom>
              <a:blipFill>
                <a:blip r:embed="rId8"/>
                <a:stretch>
                  <a:fillRect b="-7813"/>
                </a:stretch>
              </a:blipFill>
            </p:spPr>
            <p:txBody>
              <a:bodyPr/>
              <a:lstStyle/>
              <a:p>
                <a:r>
                  <a:rPr lang="en-US">
                    <a:noFill/>
                  </a:rPr>
                  <a:t> </a:t>
                </a:r>
              </a:p>
            </p:txBody>
          </p:sp>
        </mc:Fallback>
      </mc:AlternateContent>
      <p:pic>
        <p:nvPicPr>
          <p:cNvPr id="16" name="Picture 15" descr="E:\Downloads\bokeh_plot.png"/>
          <p:cNvPicPr/>
          <p:nvPr/>
        </p:nvPicPr>
        <p:blipFill>
          <a:blip r:embed="rId9">
            <a:extLst>
              <a:ext uri="{BEBA8EAE-BF5A-486C-A8C5-ECC9F3942E4B}">
                <a14:imgProps xmlns:a14="http://schemas.microsoft.com/office/drawing/2010/main">
                  <a14:imgLayer r:embed="rId10">
                    <a14:imgEffect>
                      <a14:sharpenSoften amount="50000"/>
                    </a14:imgEffect>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551278" y="1115491"/>
            <a:ext cx="7589987" cy="4553993"/>
          </a:xfrm>
          <a:prstGeom prst="rect">
            <a:avLst/>
          </a:prstGeom>
          <a:noFill/>
          <a:ln>
            <a:noFill/>
          </a:ln>
        </p:spPr>
      </p:pic>
      <p:grpSp>
        <p:nvGrpSpPr>
          <p:cNvPr id="17" name="Group 16"/>
          <p:cNvGrpSpPr/>
          <p:nvPr/>
        </p:nvGrpSpPr>
        <p:grpSpPr>
          <a:xfrm>
            <a:off x="7363846" y="2668396"/>
            <a:ext cx="586367" cy="2613801"/>
            <a:chOff x="4558145" y="2355273"/>
            <a:chExt cx="817420" cy="3643745"/>
          </a:xfrm>
        </p:grpSpPr>
        <p:cxnSp>
          <p:nvCxnSpPr>
            <p:cNvPr id="18" name="Straight Connector 17"/>
            <p:cNvCxnSpPr/>
            <p:nvPr/>
          </p:nvCxnSpPr>
          <p:spPr>
            <a:xfrm flipH="1">
              <a:off x="4558145" y="2369127"/>
              <a:ext cx="817419" cy="4156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5375564" y="2355273"/>
              <a:ext cx="1" cy="36437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558145" y="2369127"/>
              <a:ext cx="0" cy="362989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aphicFrame>
        <p:nvGraphicFramePr>
          <p:cNvPr id="31" name="Table 30"/>
          <p:cNvGraphicFramePr>
            <a:graphicFrameLocks noGrp="1"/>
          </p:cNvGraphicFramePr>
          <p:nvPr>
            <p:extLst>
              <p:ext uri="{D42A27DB-BD31-4B8C-83A1-F6EECF244321}">
                <p14:modId xmlns:p14="http://schemas.microsoft.com/office/powerpoint/2010/main" val="2864992193"/>
              </p:ext>
            </p:extLst>
          </p:nvPr>
        </p:nvGraphicFramePr>
        <p:xfrm>
          <a:off x="411598" y="1515690"/>
          <a:ext cx="3876713" cy="1828800"/>
        </p:xfrm>
        <a:graphic>
          <a:graphicData uri="http://schemas.openxmlformats.org/drawingml/2006/table">
            <a:tbl>
              <a:tblPr firstRow="1" firstCol="1" bandRow="1">
                <a:tableStyleId>{3B4B98B0-60AC-42C2-AFA5-B58CD77FA1E5}</a:tableStyleId>
              </a:tblPr>
              <a:tblGrid>
                <a:gridCol w="2307422">
                  <a:extLst>
                    <a:ext uri="{9D8B030D-6E8A-4147-A177-3AD203B41FA5}">
                      <a16:colId xmlns:a16="http://schemas.microsoft.com/office/drawing/2014/main" val="2849575569"/>
                    </a:ext>
                  </a:extLst>
                </a:gridCol>
                <a:gridCol w="1569291">
                  <a:extLst>
                    <a:ext uri="{9D8B030D-6E8A-4147-A177-3AD203B41FA5}">
                      <a16:colId xmlns:a16="http://schemas.microsoft.com/office/drawing/2014/main" val="753154542"/>
                    </a:ext>
                  </a:extLst>
                </a:gridCol>
              </a:tblGrid>
              <a:tr h="281524">
                <a:tc>
                  <a:txBody>
                    <a:bodyPr/>
                    <a:lstStyle/>
                    <a:p>
                      <a:pPr marL="0" marR="0" algn="just">
                        <a:lnSpc>
                          <a:spcPct val="150000"/>
                        </a:lnSpc>
                        <a:spcBef>
                          <a:spcPts val="0"/>
                        </a:spcBef>
                        <a:spcAft>
                          <a:spcPts val="0"/>
                        </a:spcAft>
                      </a:pPr>
                      <a:r>
                        <a:rPr lang="en-US" sz="1600" dirty="0">
                          <a:effectLst/>
                        </a:rPr>
                        <a:t>Design wind speed (m/s)</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b="0" dirty="0">
                          <a:effectLst/>
                        </a:rPr>
                        <a:t>6</a:t>
                      </a:r>
                      <a:endParaRPr lang="en-US" sz="1600" b="0" dirty="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613079925"/>
                  </a:ext>
                </a:extLst>
              </a:tr>
              <a:tr h="281524">
                <a:tc>
                  <a:txBody>
                    <a:bodyPr/>
                    <a:lstStyle/>
                    <a:p>
                      <a:pPr marL="0" marR="0" algn="just">
                        <a:lnSpc>
                          <a:spcPct val="150000"/>
                        </a:lnSpc>
                        <a:spcBef>
                          <a:spcPts val="0"/>
                        </a:spcBef>
                        <a:spcAft>
                          <a:spcPts val="0"/>
                        </a:spcAft>
                      </a:pPr>
                      <a:r>
                        <a:rPr lang="en-US" sz="1600" dirty="0">
                          <a:effectLst/>
                        </a:rPr>
                        <a:t>Swept area (m</a:t>
                      </a:r>
                      <a:r>
                        <a:rPr lang="en-US" sz="1600" baseline="30000" dirty="0">
                          <a:effectLst/>
                        </a:rPr>
                        <a:t>2</a:t>
                      </a:r>
                      <a:r>
                        <a:rPr lang="en-US" sz="1600" dirty="0">
                          <a:effectLst/>
                        </a:rPr>
                        <a:t>)</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a:effectLst/>
                        </a:rPr>
                        <a:t>5</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51197321"/>
                  </a:ext>
                </a:extLst>
              </a:tr>
              <a:tr h="281524">
                <a:tc>
                  <a:txBody>
                    <a:bodyPr/>
                    <a:lstStyle/>
                    <a:p>
                      <a:pPr marL="0" marR="0" algn="just">
                        <a:lnSpc>
                          <a:spcPct val="150000"/>
                        </a:lnSpc>
                        <a:spcBef>
                          <a:spcPts val="0"/>
                        </a:spcBef>
                        <a:spcAft>
                          <a:spcPts val="0"/>
                        </a:spcAft>
                      </a:pPr>
                      <a:r>
                        <a:rPr lang="en-US" sz="1600">
                          <a:effectLst/>
                        </a:rPr>
                        <a:t>Blade airfoil</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a:effectLst/>
                        </a:rPr>
                        <a:t>3 x NACA 0021</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1852735592"/>
                  </a:ext>
                </a:extLst>
              </a:tr>
              <a:tr h="281524">
                <a:tc>
                  <a:txBody>
                    <a:bodyPr/>
                    <a:lstStyle/>
                    <a:p>
                      <a:pPr marL="0" marR="0" algn="just">
                        <a:lnSpc>
                          <a:spcPct val="150000"/>
                        </a:lnSpc>
                        <a:spcBef>
                          <a:spcPts val="0"/>
                        </a:spcBef>
                        <a:spcAft>
                          <a:spcPts val="0"/>
                        </a:spcAft>
                      </a:pPr>
                      <a:r>
                        <a:rPr lang="en-US" sz="1600">
                          <a:effectLst/>
                        </a:rPr>
                        <a:t>Rotor height (m)</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a:effectLst/>
                        </a:rPr>
                        <a:t>2.5</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1543058896"/>
                  </a:ext>
                </a:extLst>
              </a:tr>
              <a:tr h="281524">
                <a:tc>
                  <a:txBody>
                    <a:bodyPr/>
                    <a:lstStyle/>
                    <a:p>
                      <a:pPr marL="0" marR="0" algn="just">
                        <a:lnSpc>
                          <a:spcPct val="150000"/>
                        </a:lnSpc>
                        <a:spcBef>
                          <a:spcPts val="0"/>
                        </a:spcBef>
                        <a:spcAft>
                          <a:spcPts val="0"/>
                        </a:spcAft>
                      </a:pPr>
                      <a:r>
                        <a:rPr lang="en-US" sz="1600">
                          <a:effectLst/>
                        </a:rPr>
                        <a:t>Rotor diameter (m)</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dirty="0">
                          <a:effectLst/>
                        </a:rPr>
                        <a:t>2</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3807642601"/>
                  </a:ext>
                </a:extLst>
              </a:tr>
            </a:tbl>
          </a:graphicData>
        </a:graphic>
      </p:graphicFrame>
      <p:sp>
        <p:nvSpPr>
          <p:cNvPr id="32" name="Rectangle 31"/>
          <p:cNvSpPr/>
          <p:nvPr/>
        </p:nvSpPr>
        <p:spPr>
          <a:xfrm>
            <a:off x="746957" y="1146358"/>
            <a:ext cx="3541354" cy="338554"/>
          </a:xfrm>
          <a:prstGeom prst="rect">
            <a:avLst/>
          </a:prstGeom>
        </p:spPr>
        <p:txBody>
          <a:bodyPr wrap="none">
            <a:spAutoFit/>
          </a:bodyPr>
          <a:lstStyle/>
          <a:p>
            <a:r>
              <a:rPr lang="en-US" sz="1600" b="1" dirty="0">
                <a:latin typeface="Times New Roman" panose="02020603050405020304" pitchFamily="18" charset="0"/>
                <a:ea typeface="MS Mincho"/>
              </a:rPr>
              <a:t>Input parameters of designing turbine</a:t>
            </a:r>
            <a:endParaRPr lang="en-US" sz="1600" b="1" dirty="0"/>
          </a:p>
        </p:txBody>
      </p:sp>
    </p:spTree>
    <p:extLst>
      <p:ext uri="{BB962C8B-B14F-4D97-AF65-F5344CB8AC3E}">
        <p14:creationId xmlns:p14="http://schemas.microsoft.com/office/powerpoint/2010/main" val="3259623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EEB138E-CAC8-4B8E-A6CA-852CB4FDFC76}" type="slidenum">
              <a:rPr lang="en-US" smtClean="0"/>
              <a:t>21</a:t>
            </a:fld>
            <a:endParaRPr lang="en-US"/>
          </a:p>
        </p:txBody>
      </p:sp>
      <mc:AlternateContent xmlns:mc="http://schemas.openxmlformats.org/markup-compatibility/2006" xmlns:a14="http://schemas.microsoft.com/office/drawing/2010/main">
        <mc:Choice Requires="a14">
          <p:sp>
            <p:nvSpPr>
              <p:cNvPr id="27" name="Rectangle 26"/>
              <p:cNvSpPr/>
              <p:nvPr/>
            </p:nvSpPr>
            <p:spPr>
              <a:xfrm>
                <a:off x="1448911" y="3921204"/>
                <a:ext cx="2449581"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𝑜𝑝𝑡𝑖𝑚𝑢𝑚</m:t>
                          </m:r>
                        </m:sub>
                      </m:sSub>
                      <m:r>
                        <a:rPr lang="en-US" i="0">
                          <a:latin typeface="Cambria Math" panose="02040503050406030204" pitchFamily="18" charset="0"/>
                        </a:rPr>
                        <m:t>=0.1</m:t>
                      </m:r>
                      <m:r>
                        <a:rPr lang="en-US" i="0" smtClean="0">
                          <a:latin typeface="Cambria Math" panose="02040503050406030204" pitchFamily="18" charset="0"/>
                        </a:rPr>
                        <m:t>5</m:t>
                      </m:r>
                      <m:r>
                        <a:rPr lang="en-US" i="0">
                          <a:latin typeface="Cambria Math" panose="02040503050406030204" pitchFamily="18" charset="0"/>
                        </a:rPr>
                        <m:t>−0.2</m:t>
                      </m:r>
                    </m:oMath>
                  </m:oMathPara>
                </a14:m>
                <a:endParaRPr lang="en-US" dirty="0"/>
              </a:p>
            </p:txBody>
          </p:sp>
        </mc:Choice>
        <mc:Fallback xmlns="">
          <p:sp>
            <p:nvSpPr>
              <p:cNvPr id="27" name="Rectangle 26"/>
              <p:cNvSpPr>
                <a:spLocks noRot="1" noChangeAspect="1" noMove="1" noResize="1" noEditPoints="1" noAdjustHandles="1" noChangeArrowheads="1" noChangeShapeType="1" noTextEdit="1"/>
              </p:cNvSpPr>
              <p:nvPr/>
            </p:nvSpPr>
            <p:spPr>
              <a:xfrm>
                <a:off x="1448911" y="3921204"/>
                <a:ext cx="2449581" cy="390748"/>
              </a:xfrm>
              <a:prstGeom prst="rect">
                <a:avLst/>
              </a:prstGeom>
              <a:blipFill>
                <a:blip r:embed="rId2"/>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p:cNvSpPr/>
              <p:nvPr/>
            </p:nvSpPr>
            <p:spPr>
              <a:xfrm>
                <a:off x="1383548" y="4424355"/>
                <a:ext cx="2712730"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 </m:t>
                      </m:r>
                      <m:r>
                        <a:rPr lang="en-US" i="1">
                          <a:latin typeface="Cambria Math" panose="02040503050406030204" pitchFamily="18" charset="0"/>
                        </a:rPr>
                        <m:t>𝑇𝑆</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𝑜𝑝𝑡𝑖𝑚𝑢𝑚</m:t>
                          </m:r>
                        </m:sub>
                      </m:sSub>
                      <m:r>
                        <a:rPr lang="en-US" i="0">
                          <a:latin typeface="Cambria Math" panose="02040503050406030204" pitchFamily="18" charset="0"/>
                        </a:rPr>
                        <m:t>=</m:t>
                      </m:r>
                      <m:r>
                        <a:rPr lang="en-US" b="0" i="0" smtClean="0">
                          <a:latin typeface="Cambria Math" panose="02040503050406030204" pitchFamily="18" charset="0"/>
                        </a:rPr>
                        <m:t>3</m:t>
                      </m:r>
                      <m:r>
                        <a:rPr lang="en-US" i="0">
                          <a:latin typeface="Cambria Math" panose="02040503050406030204" pitchFamily="18" charset="0"/>
                        </a:rPr>
                        <m:t>.</m:t>
                      </m:r>
                      <m:r>
                        <a:rPr lang="en-US" b="0" i="0" smtClean="0">
                          <a:latin typeface="Cambria Math" panose="02040503050406030204" pitchFamily="18" charset="0"/>
                        </a:rPr>
                        <m:t>5</m:t>
                      </m:r>
                      <m:r>
                        <a:rPr lang="en-US" i="0">
                          <a:latin typeface="Cambria Math" panose="02040503050406030204" pitchFamily="18" charset="0"/>
                        </a:rPr>
                        <m:t>−</m:t>
                      </m:r>
                      <m:r>
                        <a:rPr lang="en-US" b="0" i="0" smtClean="0">
                          <a:latin typeface="Cambria Math" panose="02040503050406030204" pitchFamily="18" charset="0"/>
                        </a:rPr>
                        <m:t>2</m:t>
                      </m:r>
                      <m:r>
                        <a:rPr lang="en-US" i="0">
                          <a:latin typeface="Cambria Math" panose="02040503050406030204" pitchFamily="18" charset="0"/>
                        </a:rPr>
                        <m:t>.</m:t>
                      </m:r>
                      <m:r>
                        <a:rPr lang="en-US" b="0" i="0" smtClean="0">
                          <a:latin typeface="Cambria Math" panose="02040503050406030204" pitchFamily="18" charset="0"/>
                        </a:rPr>
                        <m:t>9</m:t>
                      </m:r>
                      <m:r>
                        <a:rPr lang="en-US" i="0">
                          <a:latin typeface="Cambria Math" panose="02040503050406030204" pitchFamily="18" charset="0"/>
                        </a:rPr>
                        <m:t> </m:t>
                      </m:r>
                    </m:oMath>
                  </m:oMathPara>
                </a14:m>
                <a:endParaRPr lang="en-US" dirty="0"/>
              </a:p>
            </p:txBody>
          </p:sp>
        </mc:Choice>
        <mc:Fallback xmlns="">
          <p:sp>
            <p:nvSpPr>
              <p:cNvPr id="28" name="Rectangle 27"/>
              <p:cNvSpPr>
                <a:spLocks noRot="1" noChangeAspect="1" noMove="1" noResize="1" noEditPoints="1" noAdjustHandles="1" noChangeArrowheads="1" noChangeShapeType="1" noTextEdit="1"/>
              </p:cNvSpPr>
              <p:nvPr/>
            </p:nvSpPr>
            <p:spPr>
              <a:xfrm>
                <a:off x="1383548" y="4424355"/>
                <a:ext cx="2712730" cy="390748"/>
              </a:xfrm>
              <a:prstGeom prst="rect">
                <a:avLst/>
              </a:prstGeom>
              <a:blipFill>
                <a:blip r:embed="rId3"/>
                <a:stretch>
                  <a:fillRect b="-7813"/>
                </a:stretch>
              </a:blipFill>
            </p:spPr>
            <p:txBody>
              <a:bodyPr/>
              <a:lstStyle/>
              <a:p>
                <a:r>
                  <a:rPr lang="en-US">
                    <a:noFill/>
                  </a:rPr>
                  <a:t> </a:t>
                </a:r>
              </a:p>
            </p:txBody>
          </p:sp>
        </mc:Fallback>
      </mc:AlternateContent>
      <p:pic>
        <p:nvPicPr>
          <p:cNvPr id="21" name="Picture 20" descr="E:\Downloads\bokeh_plot (1).png"/>
          <p:cNvPicPr/>
          <p:nvPr/>
        </p:nvPicPr>
        <p:blipFill>
          <a:blip r:embed="rId4">
            <a:extLst>
              <a:ext uri="{BEBA8EAE-BF5A-486C-A8C5-ECC9F3942E4B}">
                <a14:imgProps xmlns:a14="http://schemas.microsoft.com/office/drawing/2010/main">
                  <a14:imgLayer r:embed="rId5">
                    <a14:imgEffect>
                      <a14:sharpenSoften amount="50000"/>
                    </a14:imgEffect>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511915" y="1120536"/>
            <a:ext cx="7441344" cy="4464623"/>
          </a:xfrm>
          <a:prstGeom prst="rect">
            <a:avLst/>
          </a:prstGeom>
          <a:noFill/>
          <a:ln>
            <a:noFill/>
          </a:ln>
        </p:spPr>
      </p:pic>
      <p:grpSp>
        <p:nvGrpSpPr>
          <p:cNvPr id="23" name="Group 22"/>
          <p:cNvGrpSpPr/>
          <p:nvPr/>
        </p:nvGrpSpPr>
        <p:grpSpPr>
          <a:xfrm>
            <a:off x="7401013" y="2511632"/>
            <a:ext cx="470760" cy="2673914"/>
            <a:chOff x="4655128" y="2299855"/>
            <a:chExt cx="692727" cy="4056495"/>
          </a:xfrm>
        </p:grpSpPr>
        <p:cxnSp>
          <p:nvCxnSpPr>
            <p:cNvPr id="25" name="Straight Connector 24"/>
            <p:cNvCxnSpPr/>
            <p:nvPr/>
          </p:nvCxnSpPr>
          <p:spPr>
            <a:xfrm>
              <a:off x="4668982" y="2299855"/>
              <a:ext cx="651163" cy="41563"/>
            </a:xfrm>
            <a:prstGeom prst="line">
              <a:avLst/>
            </a:prstGeom>
            <a:ln w="28575">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9" name="Straight Connector 28"/>
            <p:cNvCxnSpPr/>
            <p:nvPr/>
          </p:nvCxnSpPr>
          <p:spPr>
            <a:xfrm>
              <a:off x="5334000" y="2355273"/>
              <a:ext cx="13855" cy="4001077"/>
            </a:xfrm>
            <a:prstGeom prst="line">
              <a:avLst/>
            </a:prstGeom>
            <a:ln w="28575">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30" name="Straight Connector 29"/>
            <p:cNvCxnSpPr/>
            <p:nvPr/>
          </p:nvCxnSpPr>
          <p:spPr>
            <a:xfrm>
              <a:off x="4655128" y="2355273"/>
              <a:ext cx="13854" cy="4001077"/>
            </a:xfrm>
            <a:prstGeom prst="line">
              <a:avLst/>
            </a:prstGeom>
            <a:ln w="28575">
              <a:solidFill>
                <a:srgbClr val="FF0000"/>
              </a:solidFill>
            </a:ln>
          </p:spPr>
          <p:style>
            <a:lnRef idx="2">
              <a:schemeClr val="accent2"/>
            </a:lnRef>
            <a:fillRef idx="0">
              <a:schemeClr val="accent2"/>
            </a:fillRef>
            <a:effectRef idx="1">
              <a:schemeClr val="accent2"/>
            </a:effectRef>
            <a:fontRef idx="minor">
              <a:schemeClr val="tx1"/>
            </a:fontRef>
          </p:style>
        </p:cxnSp>
      </p:grpSp>
      <p:sp>
        <p:nvSpPr>
          <p:cNvPr id="31" name="Rectangle 30"/>
          <p:cNvSpPr/>
          <p:nvPr/>
        </p:nvSpPr>
        <p:spPr>
          <a:xfrm>
            <a:off x="5257800" y="5662977"/>
            <a:ext cx="6096000" cy="307777"/>
          </a:xfrm>
          <a:prstGeom prst="rect">
            <a:avLst/>
          </a:prstGeom>
        </p:spPr>
        <p:txBody>
          <a:bodyPr>
            <a:spAutoFit/>
          </a:bodyPr>
          <a:lstStyle/>
          <a:p>
            <a:pPr algn="ctr">
              <a:spcAft>
                <a:spcPts val="600"/>
              </a:spcAft>
            </a:pPr>
            <a:r>
              <a:rPr lang="en-US" sz="1400" b="1" dirty="0">
                <a:solidFill>
                  <a:srgbClr val="404040"/>
                </a:solidFill>
                <a:latin typeface="Times New Roman" panose="02020603050405020304" pitchFamily="18" charset="0"/>
                <a:ea typeface="MS Mincho"/>
                <a:cs typeface="Times New Roman" panose="02020603050405020304" pitchFamily="18" charset="0"/>
              </a:rPr>
              <a:t>Power curves prediction with </a:t>
            </a:r>
            <a:r>
              <a:rPr lang="en-US" sz="1400" b="1" dirty="0" smtClean="0">
                <a:solidFill>
                  <a:srgbClr val="404040"/>
                </a:solidFill>
                <a:latin typeface="Times New Roman" panose="02020603050405020304" pitchFamily="18" charset="0"/>
                <a:ea typeface="MS Mincho"/>
                <a:cs typeface="Times New Roman" panose="02020603050405020304" pitchFamily="18" charset="0"/>
              </a:rPr>
              <a:t>Multiple </a:t>
            </a:r>
            <a:r>
              <a:rPr lang="en-US" sz="1400" b="1" dirty="0">
                <a:solidFill>
                  <a:srgbClr val="404040"/>
                </a:solidFill>
                <a:latin typeface="Times New Roman" panose="02020603050405020304" pitchFamily="18" charset="0"/>
                <a:ea typeface="MS Mincho"/>
                <a:cs typeface="Times New Roman" panose="02020603050405020304" pitchFamily="18" charset="0"/>
              </a:rPr>
              <a:t>Streamtube model </a:t>
            </a:r>
            <a:r>
              <a:rPr lang="en-US" sz="1400" b="1" dirty="0">
                <a:solidFill>
                  <a:srgbClr val="404040"/>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US" sz="1400" b="1" dirty="0">
              <a:solidFill>
                <a:srgbClr val="404040"/>
              </a:solidFill>
              <a:latin typeface="Times New Roman" panose="02020603050405020304" pitchFamily="18" charset="0"/>
              <a:ea typeface="MS Mincho"/>
              <a:cs typeface="Times New Roman" panose="02020603050405020304" pitchFamily="18" charset="0"/>
            </a:endParaRPr>
          </a:p>
        </p:txBody>
      </p:sp>
      <p:sp>
        <p:nvSpPr>
          <p:cNvPr id="32" name="TextBox 31"/>
          <p:cNvSpPr txBox="1"/>
          <p:nvPr/>
        </p:nvSpPr>
        <p:spPr>
          <a:xfrm>
            <a:off x="188844" y="223028"/>
            <a:ext cx="2944011"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5</a:t>
            </a:r>
            <a:r>
              <a:rPr lang="en-US" b="1" dirty="0" smtClean="0">
                <a:latin typeface="Times New Roman" panose="02020603050405020304" pitchFamily="18" charset="0"/>
                <a:cs typeface="Times New Roman" panose="02020603050405020304" pitchFamily="18" charset="0"/>
              </a:rPr>
              <a:t>. DESIGN APPLICATION</a:t>
            </a:r>
          </a:p>
        </p:txBody>
      </p:sp>
      <p:cxnSp>
        <p:nvCxnSpPr>
          <p:cNvPr id="33" name="Elbow Connector 32"/>
          <p:cNvCxnSpPr/>
          <p:nvPr/>
        </p:nvCxnSpPr>
        <p:spPr>
          <a:xfrm>
            <a:off x="355600" y="592360"/>
            <a:ext cx="584200" cy="184666"/>
          </a:xfrm>
          <a:prstGeom prst="bentConnector3">
            <a:avLst>
              <a:gd name="adj1" fmla="val 0"/>
            </a:avLst>
          </a:prstGeom>
          <a:ln>
            <a:tailEnd type="triangle"/>
          </a:ln>
        </p:spPr>
        <p:style>
          <a:lnRef idx="2">
            <a:schemeClr val="dk1"/>
          </a:lnRef>
          <a:fillRef idx="0">
            <a:schemeClr val="dk1"/>
          </a:fillRef>
          <a:effectRef idx="1">
            <a:schemeClr val="dk1"/>
          </a:effectRef>
          <a:fontRef idx="minor">
            <a:schemeClr val="tx1"/>
          </a:fontRef>
        </p:style>
      </p:cxnSp>
      <p:sp>
        <p:nvSpPr>
          <p:cNvPr id="34" name="TextBox 33"/>
          <p:cNvSpPr txBox="1"/>
          <p:nvPr/>
        </p:nvSpPr>
        <p:spPr>
          <a:xfrm>
            <a:off x="939800" y="594686"/>
            <a:ext cx="4696799" cy="369332"/>
          </a:xfrm>
          <a:prstGeom prst="rect">
            <a:avLst/>
          </a:prstGeom>
          <a:noFill/>
        </p:spPr>
        <p:txBody>
          <a:bodyPr wrap="none" rtlCol="0">
            <a:spAutoFit/>
          </a:bodyPr>
          <a:lstStyle/>
          <a:p>
            <a:r>
              <a:rPr lang="en-US" b="1" dirty="0"/>
              <a:t>Prediction using </a:t>
            </a:r>
            <a:r>
              <a:rPr lang="en-US" b="1" dirty="0" smtClean="0"/>
              <a:t>2 Multiple </a:t>
            </a:r>
            <a:r>
              <a:rPr lang="en-US" b="1" dirty="0"/>
              <a:t>streamtube model</a:t>
            </a:r>
          </a:p>
        </p:txBody>
      </p:sp>
      <p:graphicFrame>
        <p:nvGraphicFramePr>
          <p:cNvPr id="37" name="Table 36"/>
          <p:cNvGraphicFramePr>
            <a:graphicFrameLocks noGrp="1"/>
          </p:cNvGraphicFramePr>
          <p:nvPr>
            <p:extLst>
              <p:ext uri="{D42A27DB-BD31-4B8C-83A1-F6EECF244321}">
                <p14:modId xmlns:p14="http://schemas.microsoft.com/office/powerpoint/2010/main" val="2618397311"/>
              </p:ext>
            </p:extLst>
          </p:nvPr>
        </p:nvGraphicFramePr>
        <p:xfrm>
          <a:off x="411598" y="1515690"/>
          <a:ext cx="3876713" cy="1828800"/>
        </p:xfrm>
        <a:graphic>
          <a:graphicData uri="http://schemas.openxmlformats.org/drawingml/2006/table">
            <a:tbl>
              <a:tblPr firstRow="1" firstCol="1" bandRow="1">
                <a:tableStyleId>{3B4B98B0-60AC-42C2-AFA5-B58CD77FA1E5}</a:tableStyleId>
              </a:tblPr>
              <a:tblGrid>
                <a:gridCol w="2307422">
                  <a:extLst>
                    <a:ext uri="{9D8B030D-6E8A-4147-A177-3AD203B41FA5}">
                      <a16:colId xmlns:a16="http://schemas.microsoft.com/office/drawing/2014/main" val="2849575569"/>
                    </a:ext>
                  </a:extLst>
                </a:gridCol>
                <a:gridCol w="1569291">
                  <a:extLst>
                    <a:ext uri="{9D8B030D-6E8A-4147-A177-3AD203B41FA5}">
                      <a16:colId xmlns:a16="http://schemas.microsoft.com/office/drawing/2014/main" val="753154542"/>
                    </a:ext>
                  </a:extLst>
                </a:gridCol>
              </a:tblGrid>
              <a:tr h="281524">
                <a:tc>
                  <a:txBody>
                    <a:bodyPr/>
                    <a:lstStyle/>
                    <a:p>
                      <a:pPr marL="0" marR="0" algn="just">
                        <a:lnSpc>
                          <a:spcPct val="150000"/>
                        </a:lnSpc>
                        <a:spcBef>
                          <a:spcPts val="0"/>
                        </a:spcBef>
                        <a:spcAft>
                          <a:spcPts val="0"/>
                        </a:spcAft>
                      </a:pPr>
                      <a:r>
                        <a:rPr lang="en-US" sz="1600" dirty="0">
                          <a:effectLst/>
                        </a:rPr>
                        <a:t>Design wind speed (m/s)</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b="0" dirty="0">
                          <a:effectLst/>
                        </a:rPr>
                        <a:t>6</a:t>
                      </a:r>
                      <a:endParaRPr lang="en-US" sz="1600" b="0" dirty="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613079925"/>
                  </a:ext>
                </a:extLst>
              </a:tr>
              <a:tr h="281524">
                <a:tc>
                  <a:txBody>
                    <a:bodyPr/>
                    <a:lstStyle/>
                    <a:p>
                      <a:pPr marL="0" marR="0" algn="just">
                        <a:lnSpc>
                          <a:spcPct val="150000"/>
                        </a:lnSpc>
                        <a:spcBef>
                          <a:spcPts val="0"/>
                        </a:spcBef>
                        <a:spcAft>
                          <a:spcPts val="0"/>
                        </a:spcAft>
                      </a:pPr>
                      <a:r>
                        <a:rPr lang="en-US" sz="1600" dirty="0">
                          <a:effectLst/>
                        </a:rPr>
                        <a:t>Swept area (m</a:t>
                      </a:r>
                      <a:r>
                        <a:rPr lang="en-US" sz="1600" baseline="30000" dirty="0">
                          <a:effectLst/>
                        </a:rPr>
                        <a:t>2</a:t>
                      </a:r>
                      <a:r>
                        <a:rPr lang="en-US" sz="1600" dirty="0">
                          <a:effectLst/>
                        </a:rPr>
                        <a:t>)</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a:effectLst/>
                        </a:rPr>
                        <a:t>5</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51197321"/>
                  </a:ext>
                </a:extLst>
              </a:tr>
              <a:tr h="281524">
                <a:tc>
                  <a:txBody>
                    <a:bodyPr/>
                    <a:lstStyle/>
                    <a:p>
                      <a:pPr marL="0" marR="0" algn="just">
                        <a:lnSpc>
                          <a:spcPct val="150000"/>
                        </a:lnSpc>
                        <a:spcBef>
                          <a:spcPts val="0"/>
                        </a:spcBef>
                        <a:spcAft>
                          <a:spcPts val="0"/>
                        </a:spcAft>
                      </a:pPr>
                      <a:r>
                        <a:rPr lang="en-US" sz="1600">
                          <a:effectLst/>
                        </a:rPr>
                        <a:t>Blade airfoil</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a:effectLst/>
                        </a:rPr>
                        <a:t>3 x NACA 0021</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1852735592"/>
                  </a:ext>
                </a:extLst>
              </a:tr>
              <a:tr h="281524">
                <a:tc>
                  <a:txBody>
                    <a:bodyPr/>
                    <a:lstStyle/>
                    <a:p>
                      <a:pPr marL="0" marR="0" algn="just">
                        <a:lnSpc>
                          <a:spcPct val="150000"/>
                        </a:lnSpc>
                        <a:spcBef>
                          <a:spcPts val="0"/>
                        </a:spcBef>
                        <a:spcAft>
                          <a:spcPts val="0"/>
                        </a:spcAft>
                      </a:pPr>
                      <a:r>
                        <a:rPr lang="en-US" sz="1600">
                          <a:effectLst/>
                        </a:rPr>
                        <a:t>Rotor height (m)</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a:effectLst/>
                        </a:rPr>
                        <a:t>2.5</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1543058896"/>
                  </a:ext>
                </a:extLst>
              </a:tr>
              <a:tr h="281524">
                <a:tc>
                  <a:txBody>
                    <a:bodyPr/>
                    <a:lstStyle/>
                    <a:p>
                      <a:pPr marL="0" marR="0" algn="just">
                        <a:lnSpc>
                          <a:spcPct val="150000"/>
                        </a:lnSpc>
                        <a:spcBef>
                          <a:spcPts val="0"/>
                        </a:spcBef>
                        <a:spcAft>
                          <a:spcPts val="0"/>
                        </a:spcAft>
                      </a:pPr>
                      <a:r>
                        <a:rPr lang="en-US" sz="1600">
                          <a:effectLst/>
                        </a:rPr>
                        <a:t>Rotor diameter (m)</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dirty="0">
                          <a:effectLst/>
                        </a:rPr>
                        <a:t>2</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3807642601"/>
                  </a:ext>
                </a:extLst>
              </a:tr>
            </a:tbl>
          </a:graphicData>
        </a:graphic>
      </p:graphicFrame>
      <p:sp>
        <p:nvSpPr>
          <p:cNvPr id="38" name="Rectangle 37"/>
          <p:cNvSpPr/>
          <p:nvPr/>
        </p:nvSpPr>
        <p:spPr>
          <a:xfrm>
            <a:off x="746957" y="1146358"/>
            <a:ext cx="3541354" cy="338554"/>
          </a:xfrm>
          <a:prstGeom prst="rect">
            <a:avLst/>
          </a:prstGeom>
        </p:spPr>
        <p:txBody>
          <a:bodyPr wrap="none">
            <a:spAutoFit/>
          </a:bodyPr>
          <a:lstStyle/>
          <a:p>
            <a:r>
              <a:rPr lang="en-US" sz="1600" b="1" dirty="0">
                <a:latin typeface="Times New Roman" panose="02020603050405020304" pitchFamily="18" charset="0"/>
                <a:ea typeface="MS Mincho"/>
              </a:rPr>
              <a:t>Input parameters of designing turbine</a:t>
            </a:r>
            <a:endParaRPr lang="en-US" sz="1600" b="1" dirty="0"/>
          </a:p>
        </p:txBody>
      </p:sp>
    </p:spTree>
    <p:extLst>
      <p:ext uri="{BB962C8B-B14F-4D97-AF65-F5344CB8AC3E}">
        <p14:creationId xmlns:p14="http://schemas.microsoft.com/office/powerpoint/2010/main" val="3620234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EEB138E-CAC8-4B8E-A6CA-852CB4FDFC76}" type="slidenum">
              <a:rPr lang="en-US" smtClean="0"/>
              <a:t>22</a:t>
            </a:fld>
            <a:endParaRPr lang="en-US"/>
          </a:p>
        </p:txBody>
      </p:sp>
      <p:sp>
        <p:nvSpPr>
          <p:cNvPr id="15" name="TextBox 14"/>
          <p:cNvSpPr txBox="1"/>
          <p:nvPr/>
        </p:nvSpPr>
        <p:spPr>
          <a:xfrm>
            <a:off x="188844" y="223028"/>
            <a:ext cx="2944011"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5</a:t>
            </a:r>
            <a:r>
              <a:rPr lang="en-US" b="1" dirty="0" smtClean="0">
                <a:latin typeface="Times New Roman" panose="02020603050405020304" pitchFamily="18" charset="0"/>
                <a:cs typeface="Times New Roman" panose="02020603050405020304" pitchFamily="18" charset="0"/>
              </a:rPr>
              <a:t>. DESIGN APPLICATION</a:t>
            </a:r>
          </a:p>
        </p:txBody>
      </p:sp>
      <p:cxnSp>
        <p:nvCxnSpPr>
          <p:cNvPr id="16" name="Elbow Connector 15"/>
          <p:cNvCxnSpPr/>
          <p:nvPr/>
        </p:nvCxnSpPr>
        <p:spPr>
          <a:xfrm>
            <a:off x="355600" y="592360"/>
            <a:ext cx="584200" cy="184666"/>
          </a:xfrm>
          <a:prstGeom prst="bentConnector3">
            <a:avLst>
              <a:gd name="adj1" fmla="val 0"/>
            </a:avLst>
          </a:prstGeom>
          <a:ln>
            <a:tailEnd type="triangle"/>
          </a:ln>
        </p:spPr>
        <p:style>
          <a:lnRef idx="2">
            <a:schemeClr val="dk1"/>
          </a:lnRef>
          <a:fillRef idx="0">
            <a:schemeClr val="dk1"/>
          </a:fillRef>
          <a:effectRef idx="1">
            <a:schemeClr val="dk1"/>
          </a:effectRef>
          <a:fontRef idx="minor">
            <a:schemeClr val="tx1"/>
          </a:fontRef>
        </p:style>
      </p:cxnSp>
      <p:sp>
        <p:nvSpPr>
          <p:cNvPr id="17" name="TextBox 16"/>
          <p:cNvSpPr txBox="1"/>
          <p:nvPr/>
        </p:nvSpPr>
        <p:spPr>
          <a:xfrm>
            <a:off x="939800" y="594686"/>
            <a:ext cx="4696799" cy="369332"/>
          </a:xfrm>
          <a:prstGeom prst="rect">
            <a:avLst/>
          </a:prstGeom>
          <a:noFill/>
        </p:spPr>
        <p:txBody>
          <a:bodyPr wrap="none" rtlCol="0">
            <a:spAutoFit/>
          </a:bodyPr>
          <a:lstStyle/>
          <a:p>
            <a:r>
              <a:rPr lang="en-US" b="1" dirty="0"/>
              <a:t>Prediction using </a:t>
            </a:r>
            <a:r>
              <a:rPr lang="en-US" b="1" dirty="0" smtClean="0"/>
              <a:t>2 Multiple </a:t>
            </a:r>
            <a:r>
              <a:rPr lang="en-US" b="1" dirty="0"/>
              <a:t>streamtube model</a:t>
            </a:r>
          </a:p>
        </p:txBody>
      </p:sp>
      <mc:AlternateContent xmlns:mc="http://schemas.openxmlformats.org/markup-compatibility/2006" xmlns:a14="http://schemas.microsoft.com/office/drawing/2010/main">
        <mc:Choice Requires="a14">
          <p:sp>
            <p:nvSpPr>
              <p:cNvPr id="32" name="Rectangle 31"/>
              <p:cNvSpPr/>
              <p:nvPr/>
            </p:nvSpPr>
            <p:spPr>
              <a:xfrm>
                <a:off x="5636599" y="5510189"/>
                <a:ext cx="5375895" cy="307777"/>
              </a:xfrm>
              <a:prstGeom prst="rect">
                <a:avLst/>
              </a:prstGeom>
            </p:spPr>
            <p:txBody>
              <a:bodyPr wrap="none">
                <a:spAutoFit/>
              </a:bodyPr>
              <a:lstStyle/>
              <a:p>
                <a:r>
                  <a:rPr lang="en-US" sz="1400" b="1" dirty="0">
                    <a:latin typeface="Times New Roman" panose="02020603050405020304" pitchFamily="18" charset="0"/>
                    <a:ea typeface="MS Mincho"/>
                  </a:rPr>
                  <a:t>Solidity graphs </a:t>
                </a:r>
                <a:r>
                  <a:rPr lang="en-US" sz="1400" b="1" dirty="0" smtClean="0">
                    <a:latin typeface="Times New Roman" panose="02020603050405020304" pitchFamily="18" charset="0"/>
                    <a:ea typeface="MS Mincho"/>
                  </a:rPr>
                  <a:t>with </a:t>
                </a:r>
                <a:r>
                  <a:rPr lang="en-US" sz="1400" b="1" dirty="0">
                    <a:latin typeface="Times New Roman" panose="02020603050405020304" pitchFamily="18" charset="0"/>
                    <a:ea typeface="MS Mincho"/>
                  </a:rPr>
                  <a:t>different </a:t>
                </a:r>
                <a14:m>
                  <m:oMath xmlns:m="http://schemas.openxmlformats.org/officeDocument/2006/math">
                    <m:sSub>
                      <m:sSubPr>
                        <m:ctrlPr>
                          <a:rPr lang="en-US" sz="1400" b="1" i="1">
                            <a:effectLst/>
                            <a:latin typeface="Cambria Math" panose="02040503050406030204" pitchFamily="18" charset="0"/>
                            <a:cs typeface="Times New Roman" panose="02020603050405020304" pitchFamily="18" charset="0"/>
                          </a:rPr>
                        </m:ctrlPr>
                      </m:sSubPr>
                      <m:e>
                        <m:r>
                          <a:rPr lang="en-US" sz="1400" b="1" i="1">
                            <a:latin typeface="Cambria Math" panose="02040503050406030204" pitchFamily="18" charset="0"/>
                            <a:ea typeface="MS Mincho"/>
                            <a:cs typeface="Times New Roman" panose="02020603050405020304" pitchFamily="18" charset="0"/>
                          </a:rPr>
                          <m:t>𝑪</m:t>
                        </m:r>
                      </m:e>
                      <m:sub>
                        <m:r>
                          <a:rPr lang="en-US" sz="1400" b="1" i="1">
                            <a:latin typeface="Cambria Math" panose="02040503050406030204" pitchFamily="18" charset="0"/>
                            <a:ea typeface="MS Mincho"/>
                            <a:cs typeface="Times New Roman" panose="02020603050405020304" pitchFamily="18" charset="0"/>
                          </a:rPr>
                          <m:t>𝑫</m:t>
                        </m:r>
                      </m:sub>
                    </m:sSub>
                  </m:oMath>
                </a14:m>
                <a:r>
                  <a:rPr lang="en-US" sz="1400" b="1" dirty="0">
                    <a:latin typeface="Times New Roman" panose="02020603050405020304" pitchFamily="18" charset="0"/>
                    <a:ea typeface="MS Mincho"/>
                  </a:rPr>
                  <a:t> </a:t>
                </a:r>
                <a:r>
                  <a:rPr lang="en-US" sz="1400" b="1" dirty="0" smtClean="0">
                    <a:latin typeface="Times New Roman" panose="02020603050405020304" pitchFamily="18" charset="0"/>
                    <a:ea typeface="MS Mincho"/>
                  </a:rPr>
                  <a:t>characteristic with finite AR effect</a:t>
                </a:r>
                <a:endParaRPr lang="en-US" sz="1400" b="1" dirty="0"/>
              </a:p>
            </p:txBody>
          </p:sp>
        </mc:Choice>
        <mc:Fallback xmlns="">
          <p:sp>
            <p:nvSpPr>
              <p:cNvPr id="32" name="Rectangle 31"/>
              <p:cNvSpPr>
                <a:spLocks noRot="1" noChangeAspect="1" noMove="1" noResize="1" noEditPoints="1" noAdjustHandles="1" noChangeArrowheads="1" noChangeShapeType="1" noTextEdit="1"/>
              </p:cNvSpPr>
              <p:nvPr/>
            </p:nvSpPr>
            <p:spPr>
              <a:xfrm>
                <a:off x="5636599" y="5510189"/>
                <a:ext cx="5375895" cy="307777"/>
              </a:xfrm>
              <a:prstGeom prst="rect">
                <a:avLst/>
              </a:prstGeom>
              <a:blipFill>
                <a:blip r:embed="rId2"/>
                <a:stretch>
                  <a:fillRect l="-340" t="-4000" b="-20000"/>
                </a:stretch>
              </a:blipFill>
            </p:spPr>
            <p:txBody>
              <a:bodyPr/>
              <a:lstStyle/>
              <a:p>
                <a:r>
                  <a:rPr lang="en-US">
                    <a:noFill/>
                  </a:rPr>
                  <a:t> </a:t>
                </a:r>
              </a:p>
            </p:txBody>
          </p:sp>
        </mc:Fallback>
      </mc:AlternateContent>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saturation sat="4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399083" y="964018"/>
            <a:ext cx="7451203" cy="4470723"/>
          </a:xfrm>
          <a:prstGeom prst="rect">
            <a:avLst/>
          </a:prstGeom>
        </p:spPr>
      </p:pic>
      <p:grpSp>
        <p:nvGrpSpPr>
          <p:cNvPr id="35" name="Group 34"/>
          <p:cNvGrpSpPr/>
          <p:nvPr/>
        </p:nvGrpSpPr>
        <p:grpSpPr>
          <a:xfrm>
            <a:off x="4814292" y="4234450"/>
            <a:ext cx="2933544" cy="857498"/>
            <a:chOff x="1288473" y="5140036"/>
            <a:chExt cx="4502727" cy="1216314"/>
          </a:xfrm>
        </p:grpSpPr>
        <p:cxnSp>
          <p:nvCxnSpPr>
            <p:cNvPr id="36" name="Straight Connector 35"/>
            <p:cNvCxnSpPr/>
            <p:nvPr/>
          </p:nvCxnSpPr>
          <p:spPr>
            <a:xfrm>
              <a:off x="1302327" y="5140036"/>
              <a:ext cx="3394364" cy="138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288473" y="5458691"/>
              <a:ext cx="450272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696691" y="5140036"/>
              <a:ext cx="0" cy="121631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791200" y="5458691"/>
              <a:ext cx="0" cy="89765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Freeform 39"/>
            <p:cNvSpPr/>
            <p:nvPr/>
          </p:nvSpPr>
          <p:spPr>
            <a:xfrm>
              <a:off x="4696691" y="5162103"/>
              <a:ext cx="1094509" cy="296588"/>
            </a:xfrm>
            <a:custGeom>
              <a:avLst/>
              <a:gdLst>
                <a:gd name="connsiteX0" fmla="*/ 0 w 1108364"/>
                <a:gd name="connsiteY0" fmla="*/ 0 h 304800"/>
                <a:gd name="connsiteX1" fmla="*/ 568037 w 1108364"/>
                <a:gd name="connsiteY1" fmla="*/ 180109 h 304800"/>
                <a:gd name="connsiteX2" fmla="*/ 1108364 w 1108364"/>
                <a:gd name="connsiteY2" fmla="*/ 304800 h 304800"/>
              </a:gdLst>
              <a:ahLst/>
              <a:cxnLst>
                <a:cxn ang="0">
                  <a:pos x="connsiteX0" y="connsiteY0"/>
                </a:cxn>
                <a:cxn ang="0">
                  <a:pos x="connsiteX1" y="connsiteY1"/>
                </a:cxn>
                <a:cxn ang="0">
                  <a:pos x="connsiteX2" y="connsiteY2"/>
                </a:cxn>
              </a:cxnLst>
              <a:rect l="l" t="t" r="r" b="b"/>
              <a:pathLst>
                <a:path w="1108364" h="304800">
                  <a:moveTo>
                    <a:pt x="0" y="0"/>
                  </a:moveTo>
                  <a:cubicBezTo>
                    <a:pt x="191655" y="64654"/>
                    <a:pt x="383310" y="129309"/>
                    <a:pt x="568037" y="180109"/>
                  </a:cubicBezTo>
                  <a:cubicBezTo>
                    <a:pt x="752764" y="230909"/>
                    <a:pt x="930564" y="267854"/>
                    <a:pt x="1108364" y="304800"/>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1" name="Rectangle 40"/>
              <p:cNvSpPr/>
              <p:nvPr/>
            </p:nvSpPr>
            <p:spPr>
              <a:xfrm>
                <a:off x="939800" y="5273329"/>
                <a:ext cx="2712730"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 </m:t>
                      </m:r>
                      <m:r>
                        <a:rPr lang="en-US" i="1">
                          <a:latin typeface="Cambria Math" panose="02040503050406030204" pitchFamily="18" charset="0"/>
                        </a:rPr>
                        <m:t>𝑇𝑆</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𝑜𝑝𝑡𝑖𝑚𝑢𝑚</m:t>
                          </m:r>
                        </m:sub>
                      </m:sSub>
                      <m:r>
                        <a:rPr lang="en-US" i="0">
                          <a:latin typeface="Cambria Math" panose="02040503050406030204" pitchFamily="18" charset="0"/>
                        </a:rPr>
                        <m:t>=</m:t>
                      </m:r>
                      <m:r>
                        <a:rPr lang="en-US" b="0" i="0" smtClean="0">
                          <a:latin typeface="Cambria Math" panose="02040503050406030204" pitchFamily="18" charset="0"/>
                        </a:rPr>
                        <m:t>3</m:t>
                      </m:r>
                      <m:r>
                        <a:rPr lang="en-US" i="0">
                          <a:latin typeface="Cambria Math" panose="02040503050406030204" pitchFamily="18" charset="0"/>
                        </a:rPr>
                        <m:t>.</m:t>
                      </m:r>
                      <m:r>
                        <a:rPr lang="en-US" b="0" i="0" smtClean="0">
                          <a:latin typeface="Cambria Math" panose="02040503050406030204" pitchFamily="18" charset="0"/>
                        </a:rPr>
                        <m:t>4</m:t>
                      </m:r>
                      <m:r>
                        <a:rPr lang="en-US" i="0">
                          <a:latin typeface="Cambria Math" panose="02040503050406030204" pitchFamily="18" charset="0"/>
                        </a:rPr>
                        <m:t>−</m:t>
                      </m:r>
                      <m:r>
                        <a:rPr lang="en-US" b="0" i="0" smtClean="0">
                          <a:latin typeface="Cambria Math" panose="02040503050406030204" pitchFamily="18" charset="0"/>
                        </a:rPr>
                        <m:t>2</m:t>
                      </m:r>
                      <m:r>
                        <a:rPr lang="en-US" i="0">
                          <a:latin typeface="Cambria Math" panose="02040503050406030204" pitchFamily="18" charset="0"/>
                        </a:rPr>
                        <m:t>.</m:t>
                      </m:r>
                      <m:r>
                        <a:rPr lang="en-US" b="0" i="0" smtClean="0">
                          <a:latin typeface="Cambria Math" panose="02040503050406030204" pitchFamily="18" charset="0"/>
                        </a:rPr>
                        <m:t>6</m:t>
                      </m:r>
                      <m:r>
                        <a:rPr lang="en-US" i="0">
                          <a:latin typeface="Cambria Math" panose="02040503050406030204" pitchFamily="18" charset="0"/>
                        </a:rPr>
                        <m:t> </m:t>
                      </m:r>
                    </m:oMath>
                  </m:oMathPara>
                </a14:m>
                <a:endParaRPr lang="en-US" dirty="0"/>
              </a:p>
            </p:txBody>
          </p:sp>
        </mc:Choice>
        <mc:Fallback xmlns="">
          <p:sp>
            <p:nvSpPr>
              <p:cNvPr id="41" name="Rectangle 40"/>
              <p:cNvSpPr>
                <a:spLocks noRot="1" noChangeAspect="1" noMove="1" noResize="1" noEditPoints="1" noAdjustHandles="1" noChangeArrowheads="1" noChangeShapeType="1" noTextEdit="1"/>
              </p:cNvSpPr>
              <p:nvPr/>
            </p:nvSpPr>
            <p:spPr>
              <a:xfrm>
                <a:off x="939800" y="5273329"/>
                <a:ext cx="2712730" cy="390748"/>
              </a:xfrm>
              <a:prstGeom prst="rect">
                <a:avLst/>
              </a:prstGeom>
              <a:blipFill>
                <a:blip r:embed="rId5"/>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p:cNvSpPr/>
              <p:nvPr/>
            </p:nvSpPr>
            <p:spPr>
              <a:xfrm>
                <a:off x="1220461" y="4245536"/>
                <a:ext cx="2205732" cy="394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𝑜</m:t>
                          </m:r>
                          <m:sSub>
                            <m:sSubPr>
                              <m:ctrlPr>
                                <a:rPr lang="en-US" b="0" i="1" smtClean="0">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𝑆𝑆𝑇</m:t>
                              </m:r>
                            </m:sub>
                          </m:sSub>
                          <m:r>
                            <a:rPr lang="en-US" b="0" i="1" smtClean="0">
                              <a:latin typeface="Cambria Math" panose="02040503050406030204" pitchFamily="18" charset="0"/>
                            </a:rPr>
                            <m:t> </m:t>
                          </m:r>
                        </m:sub>
                      </m:sSub>
                      <m:r>
                        <a:rPr lang="en-US" i="0">
                          <a:latin typeface="Cambria Math" panose="02040503050406030204" pitchFamily="18" charset="0"/>
                        </a:rPr>
                        <m:t>=0.1</m:t>
                      </m:r>
                      <m:r>
                        <a:rPr lang="en-US" b="0" i="0" smtClean="0">
                          <a:latin typeface="Cambria Math" panose="02040503050406030204" pitchFamily="18" charset="0"/>
                        </a:rPr>
                        <m:t>5</m:t>
                      </m:r>
                      <m:r>
                        <a:rPr lang="en-US" i="0">
                          <a:latin typeface="Cambria Math" panose="02040503050406030204" pitchFamily="18" charset="0"/>
                        </a:rPr>
                        <m:t>−0.</m:t>
                      </m:r>
                      <m:r>
                        <a:rPr lang="en-US" b="0" i="0" smtClean="0">
                          <a:latin typeface="Cambria Math" panose="02040503050406030204" pitchFamily="18" charset="0"/>
                        </a:rPr>
                        <m:t>2</m:t>
                      </m:r>
                    </m:oMath>
                  </m:oMathPara>
                </a14:m>
                <a:endParaRPr lang="en-US" dirty="0"/>
              </a:p>
            </p:txBody>
          </p:sp>
        </mc:Choice>
        <mc:Fallback xmlns="">
          <p:sp>
            <p:nvSpPr>
              <p:cNvPr id="42" name="Rectangle 41"/>
              <p:cNvSpPr>
                <a:spLocks noRot="1" noChangeAspect="1" noMove="1" noResize="1" noEditPoints="1" noAdjustHandles="1" noChangeArrowheads="1" noChangeShapeType="1" noTextEdit="1"/>
              </p:cNvSpPr>
              <p:nvPr/>
            </p:nvSpPr>
            <p:spPr>
              <a:xfrm>
                <a:off x="1220461" y="4245536"/>
                <a:ext cx="2205732" cy="394852"/>
              </a:xfrm>
              <a:prstGeom prst="rect">
                <a:avLst/>
              </a:prstGeom>
              <a:blipFill>
                <a:blip r:embed="rId8"/>
                <a:stretch>
                  <a:fillRect b="-3077"/>
                </a:stretch>
              </a:blipFill>
            </p:spPr>
            <p:txBody>
              <a:bodyPr/>
              <a:lstStyle/>
              <a:p>
                <a:r>
                  <a:rPr lang="en-US">
                    <a:noFill/>
                  </a:rPr>
                  <a:t> </a:t>
                </a:r>
              </a:p>
            </p:txBody>
          </p:sp>
        </mc:Fallback>
      </mc:AlternateContent>
      <p:graphicFrame>
        <p:nvGraphicFramePr>
          <p:cNvPr id="43" name="Table 42"/>
          <p:cNvGraphicFramePr>
            <a:graphicFrameLocks noGrp="1"/>
          </p:cNvGraphicFramePr>
          <p:nvPr>
            <p:extLst>
              <p:ext uri="{D42A27DB-BD31-4B8C-83A1-F6EECF244321}">
                <p14:modId xmlns:p14="http://schemas.microsoft.com/office/powerpoint/2010/main" val="4097597131"/>
              </p:ext>
            </p:extLst>
          </p:nvPr>
        </p:nvGraphicFramePr>
        <p:xfrm>
          <a:off x="411598" y="1515690"/>
          <a:ext cx="3876713" cy="1828800"/>
        </p:xfrm>
        <a:graphic>
          <a:graphicData uri="http://schemas.openxmlformats.org/drawingml/2006/table">
            <a:tbl>
              <a:tblPr firstRow="1" firstCol="1" bandRow="1">
                <a:tableStyleId>{3B4B98B0-60AC-42C2-AFA5-B58CD77FA1E5}</a:tableStyleId>
              </a:tblPr>
              <a:tblGrid>
                <a:gridCol w="2307422">
                  <a:extLst>
                    <a:ext uri="{9D8B030D-6E8A-4147-A177-3AD203B41FA5}">
                      <a16:colId xmlns:a16="http://schemas.microsoft.com/office/drawing/2014/main" val="2849575569"/>
                    </a:ext>
                  </a:extLst>
                </a:gridCol>
                <a:gridCol w="1569291">
                  <a:extLst>
                    <a:ext uri="{9D8B030D-6E8A-4147-A177-3AD203B41FA5}">
                      <a16:colId xmlns:a16="http://schemas.microsoft.com/office/drawing/2014/main" val="753154542"/>
                    </a:ext>
                  </a:extLst>
                </a:gridCol>
              </a:tblGrid>
              <a:tr h="281524">
                <a:tc>
                  <a:txBody>
                    <a:bodyPr/>
                    <a:lstStyle/>
                    <a:p>
                      <a:pPr marL="0" marR="0" algn="just">
                        <a:lnSpc>
                          <a:spcPct val="150000"/>
                        </a:lnSpc>
                        <a:spcBef>
                          <a:spcPts val="0"/>
                        </a:spcBef>
                        <a:spcAft>
                          <a:spcPts val="0"/>
                        </a:spcAft>
                      </a:pPr>
                      <a:r>
                        <a:rPr lang="en-US" sz="1600" dirty="0">
                          <a:effectLst/>
                        </a:rPr>
                        <a:t>Design wind speed (m/s)</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b="0" dirty="0">
                          <a:effectLst/>
                        </a:rPr>
                        <a:t>6</a:t>
                      </a:r>
                      <a:endParaRPr lang="en-US" sz="1600" b="0" dirty="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613079925"/>
                  </a:ext>
                </a:extLst>
              </a:tr>
              <a:tr h="281524">
                <a:tc>
                  <a:txBody>
                    <a:bodyPr/>
                    <a:lstStyle/>
                    <a:p>
                      <a:pPr marL="0" marR="0" algn="just">
                        <a:lnSpc>
                          <a:spcPct val="150000"/>
                        </a:lnSpc>
                        <a:spcBef>
                          <a:spcPts val="0"/>
                        </a:spcBef>
                        <a:spcAft>
                          <a:spcPts val="0"/>
                        </a:spcAft>
                      </a:pPr>
                      <a:r>
                        <a:rPr lang="en-US" sz="1600" dirty="0">
                          <a:effectLst/>
                        </a:rPr>
                        <a:t>Swept area (m</a:t>
                      </a:r>
                      <a:r>
                        <a:rPr lang="en-US" sz="1600" baseline="30000" dirty="0">
                          <a:effectLst/>
                        </a:rPr>
                        <a:t>2</a:t>
                      </a:r>
                      <a:r>
                        <a:rPr lang="en-US" sz="1600" dirty="0">
                          <a:effectLst/>
                        </a:rPr>
                        <a:t>)</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a:effectLst/>
                        </a:rPr>
                        <a:t>5</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51197321"/>
                  </a:ext>
                </a:extLst>
              </a:tr>
              <a:tr h="281524">
                <a:tc>
                  <a:txBody>
                    <a:bodyPr/>
                    <a:lstStyle/>
                    <a:p>
                      <a:pPr marL="0" marR="0" algn="just">
                        <a:lnSpc>
                          <a:spcPct val="150000"/>
                        </a:lnSpc>
                        <a:spcBef>
                          <a:spcPts val="0"/>
                        </a:spcBef>
                        <a:spcAft>
                          <a:spcPts val="0"/>
                        </a:spcAft>
                      </a:pPr>
                      <a:r>
                        <a:rPr lang="en-US" sz="1600">
                          <a:effectLst/>
                        </a:rPr>
                        <a:t>Blade airfoil</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a:effectLst/>
                        </a:rPr>
                        <a:t>3 x NACA 0021</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1852735592"/>
                  </a:ext>
                </a:extLst>
              </a:tr>
              <a:tr h="281524">
                <a:tc>
                  <a:txBody>
                    <a:bodyPr/>
                    <a:lstStyle/>
                    <a:p>
                      <a:pPr marL="0" marR="0" algn="just">
                        <a:lnSpc>
                          <a:spcPct val="150000"/>
                        </a:lnSpc>
                        <a:spcBef>
                          <a:spcPts val="0"/>
                        </a:spcBef>
                        <a:spcAft>
                          <a:spcPts val="0"/>
                        </a:spcAft>
                      </a:pPr>
                      <a:r>
                        <a:rPr lang="en-US" sz="1600">
                          <a:effectLst/>
                        </a:rPr>
                        <a:t>Rotor height (m)</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a:effectLst/>
                        </a:rPr>
                        <a:t>2.5</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1543058896"/>
                  </a:ext>
                </a:extLst>
              </a:tr>
              <a:tr h="281524">
                <a:tc>
                  <a:txBody>
                    <a:bodyPr/>
                    <a:lstStyle/>
                    <a:p>
                      <a:pPr marL="0" marR="0" algn="just">
                        <a:lnSpc>
                          <a:spcPct val="150000"/>
                        </a:lnSpc>
                        <a:spcBef>
                          <a:spcPts val="0"/>
                        </a:spcBef>
                        <a:spcAft>
                          <a:spcPts val="0"/>
                        </a:spcAft>
                      </a:pPr>
                      <a:r>
                        <a:rPr lang="en-US" sz="1600">
                          <a:effectLst/>
                        </a:rPr>
                        <a:t>Rotor diameter (m)</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dirty="0">
                          <a:effectLst/>
                        </a:rPr>
                        <a:t>2</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3807642601"/>
                  </a:ext>
                </a:extLst>
              </a:tr>
            </a:tbl>
          </a:graphicData>
        </a:graphic>
      </p:graphicFrame>
      <p:sp>
        <p:nvSpPr>
          <p:cNvPr id="44" name="Rectangle 43"/>
          <p:cNvSpPr/>
          <p:nvPr/>
        </p:nvSpPr>
        <p:spPr>
          <a:xfrm>
            <a:off x="746957" y="1146358"/>
            <a:ext cx="3541354" cy="338554"/>
          </a:xfrm>
          <a:prstGeom prst="rect">
            <a:avLst/>
          </a:prstGeom>
        </p:spPr>
        <p:txBody>
          <a:bodyPr wrap="none">
            <a:spAutoFit/>
          </a:bodyPr>
          <a:lstStyle/>
          <a:p>
            <a:r>
              <a:rPr lang="en-US" sz="1600" b="1" dirty="0">
                <a:latin typeface="Times New Roman" panose="02020603050405020304" pitchFamily="18" charset="0"/>
                <a:ea typeface="MS Mincho"/>
              </a:rPr>
              <a:t>Input parameters of designing turbine</a:t>
            </a:r>
            <a:endParaRPr lang="en-US" sz="1600" b="1" dirty="0"/>
          </a:p>
        </p:txBody>
      </p:sp>
    </p:spTree>
    <p:extLst>
      <p:ext uri="{BB962C8B-B14F-4D97-AF65-F5344CB8AC3E}">
        <p14:creationId xmlns:p14="http://schemas.microsoft.com/office/powerpoint/2010/main" val="2885691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EEB138E-CAC8-4B8E-A6CA-852CB4FDFC76}" type="slidenum">
              <a:rPr lang="en-US" smtClean="0"/>
              <a:t>23</a:t>
            </a:fld>
            <a:endParaRPr lang="en-US"/>
          </a:p>
        </p:txBody>
      </p:sp>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2486641801"/>
                  </p:ext>
                </p:extLst>
              </p:nvPr>
            </p:nvGraphicFramePr>
            <p:xfrm>
              <a:off x="4509714" y="1331024"/>
              <a:ext cx="7623266" cy="2107633"/>
            </p:xfrm>
            <a:graphic>
              <a:graphicData uri="http://schemas.openxmlformats.org/drawingml/2006/table">
                <a:tbl>
                  <a:tblPr firstRow="1" firstCol="1" bandRow="1">
                    <a:tableStyleId>{5C22544A-7EE6-4342-B048-85BDC9FD1C3A}</a:tableStyleId>
                  </a:tblPr>
                  <a:tblGrid>
                    <a:gridCol w="2010200">
                      <a:extLst>
                        <a:ext uri="{9D8B030D-6E8A-4147-A177-3AD203B41FA5}">
                          <a16:colId xmlns:a16="http://schemas.microsoft.com/office/drawing/2014/main" val="2556014897"/>
                        </a:ext>
                      </a:extLst>
                    </a:gridCol>
                    <a:gridCol w="1998626">
                      <a:extLst>
                        <a:ext uri="{9D8B030D-6E8A-4147-A177-3AD203B41FA5}">
                          <a16:colId xmlns:a16="http://schemas.microsoft.com/office/drawing/2014/main" val="878185372"/>
                        </a:ext>
                      </a:extLst>
                    </a:gridCol>
                    <a:gridCol w="1979930">
                      <a:extLst>
                        <a:ext uri="{9D8B030D-6E8A-4147-A177-3AD203B41FA5}">
                          <a16:colId xmlns:a16="http://schemas.microsoft.com/office/drawing/2014/main" val="3943095586"/>
                        </a:ext>
                      </a:extLst>
                    </a:gridCol>
                    <a:gridCol w="1634510">
                      <a:extLst>
                        <a:ext uri="{9D8B030D-6E8A-4147-A177-3AD203B41FA5}">
                          <a16:colId xmlns:a16="http://schemas.microsoft.com/office/drawing/2014/main" val="2612420211"/>
                        </a:ext>
                      </a:extLst>
                    </a:gridCol>
                  </a:tblGrid>
                  <a:tr h="826507">
                    <a:tc>
                      <a:txBody>
                        <a:bodyPr/>
                        <a:lstStyle/>
                        <a:p>
                          <a:pPr marL="0" marR="0" algn="l">
                            <a:lnSpc>
                              <a:spcPct val="150000"/>
                            </a:lnSpc>
                            <a:spcBef>
                              <a:spcPts val="0"/>
                            </a:spcBef>
                            <a:spcAft>
                              <a:spcPts val="0"/>
                            </a:spcAft>
                          </a:pPr>
                          <a:r>
                            <a:rPr lang="en-US" sz="1600" dirty="0">
                              <a:effectLst/>
                            </a:rPr>
                            <a:t>Suggested parameter</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US" sz="1600" dirty="0">
                              <a:effectLst/>
                            </a:rPr>
                            <a:t>Multiple stream tube model</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US" sz="1600" dirty="0">
                              <a:effectLst/>
                            </a:rPr>
                            <a:t>Double multiple stream tube model</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US" sz="1600" dirty="0">
                              <a:effectLst/>
                            </a:rPr>
                            <a:t>SST with Betz’s limit</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3413262696"/>
                      </a:ext>
                    </a:extLst>
                  </a:tr>
                  <a:tr h="427042">
                    <a:tc>
                      <a:txBody>
                        <a:bodyPr/>
                        <a:lstStyle/>
                        <a:p>
                          <a:pPr marL="0" marR="0" algn="l">
                            <a:lnSpc>
                              <a:spcPct val="150000"/>
                            </a:lnSpc>
                            <a:spcBef>
                              <a:spcPts val="0"/>
                            </a:spcBef>
                            <a:spcAft>
                              <a:spcPts val="0"/>
                            </a:spcAft>
                          </a:pPr>
                          <a:r>
                            <a:rPr lang="en-US" sz="1600">
                              <a:effectLst/>
                            </a:rPr>
                            <a:t>Solidity</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en-US" sz="1600">
                                    <a:effectLst/>
                                    <a:latin typeface="Cambria Math" panose="02040503050406030204" pitchFamily="18" charset="0"/>
                                  </a:rPr>
                                  <m:t>0.15−0.2</m:t>
                                </m:r>
                              </m:oMath>
                            </m:oMathPara>
                          </a14:m>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en-US" sz="1600">
                                    <a:effectLst/>
                                    <a:latin typeface="Cambria Math" panose="02040503050406030204" pitchFamily="18" charset="0"/>
                                  </a:rPr>
                                  <m:t>0.15−0.2</m:t>
                                </m:r>
                              </m:oMath>
                            </m:oMathPara>
                          </a14:m>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en-US" sz="1600" smtClean="0">
                                    <a:effectLst/>
                                    <a:latin typeface="Cambria Math" panose="02040503050406030204" pitchFamily="18" charset="0"/>
                                  </a:rPr>
                                  <m:t>0.1</m:t>
                                </m:r>
                                <m:r>
                                  <a:rPr lang="en-US" sz="1600" b="0" i="0" smtClean="0">
                                    <a:effectLst/>
                                    <a:latin typeface="Cambria Math" panose="02040503050406030204" pitchFamily="18" charset="0"/>
                                  </a:rPr>
                                  <m:t>5</m:t>
                                </m:r>
                                <m:r>
                                  <a:rPr lang="en-US" sz="1600">
                                    <a:effectLst/>
                                    <a:latin typeface="Cambria Math" panose="02040503050406030204" pitchFamily="18" charset="0"/>
                                  </a:rPr>
                                  <m:t>−0.</m:t>
                                </m:r>
                                <m:r>
                                  <a:rPr lang="en-US" sz="1600" b="0" i="0" smtClean="0">
                                    <a:effectLst/>
                                    <a:latin typeface="Cambria Math" panose="02040503050406030204" pitchFamily="18" charset="0"/>
                                  </a:rPr>
                                  <m:t>2</m:t>
                                </m:r>
                              </m:oMath>
                            </m:oMathPara>
                          </a14:m>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3904896645"/>
                      </a:ext>
                    </a:extLst>
                  </a:tr>
                  <a:tr h="427042">
                    <a:tc>
                      <a:txBody>
                        <a:bodyPr/>
                        <a:lstStyle/>
                        <a:p>
                          <a:pPr marL="0" marR="0" algn="l">
                            <a:lnSpc>
                              <a:spcPct val="150000"/>
                            </a:lnSpc>
                            <a:spcBef>
                              <a:spcPts val="0"/>
                            </a:spcBef>
                            <a:spcAft>
                              <a:spcPts val="0"/>
                            </a:spcAft>
                          </a:pPr>
                          <a:r>
                            <a:rPr lang="en-US" sz="1600">
                              <a:effectLst/>
                            </a:rPr>
                            <a:t>TSR</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en-US" sz="1600" smtClean="0">
                                    <a:effectLst/>
                                    <a:latin typeface="Cambria Math" panose="02040503050406030204" pitchFamily="18" charset="0"/>
                                  </a:rPr>
                                  <m:t>3</m:t>
                                </m:r>
                                <m:r>
                                  <a:rPr lang="en-US" sz="1600" b="0" i="0" smtClean="0">
                                    <a:effectLst/>
                                    <a:latin typeface="Cambria Math" panose="02040503050406030204" pitchFamily="18" charset="0"/>
                                  </a:rPr>
                                  <m:t>.5</m:t>
                                </m:r>
                                <m:r>
                                  <a:rPr lang="en-US" sz="1600" smtClean="0">
                                    <a:effectLst/>
                                    <a:latin typeface="Cambria Math" panose="02040503050406030204" pitchFamily="18" charset="0"/>
                                  </a:rPr>
                                  <m:t>−</m:t>
                                </m:r>
                                <m:r>
                                  <a:rPr lang="en-US" sz="1600" b="0" i="0" smtClean="0">
                                    <a:effectLst/>
                                    <a:latin typeface="Cambria Math" panose="02040503050406030204" pitchFamily="18" charset="0"/>
                                  </a:rPr>
                                  <m:t>2.9</m:t>
                                </m:r>
                              </m:oMath>
                            </m:oMathPara>
                          </a14:m>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en-US" sz="1600" smtClean="0">
                                    <a:effectLst/>
                                    <a:latin typeface="Cambria Math" panose="02040503050406030204" pitchFamily="18" charset="0"/>
                                  </a:rPr>
                                  <m:t>3</m:t>
                                </m:r>
                                <m:r>
                                  <a:rPr lang="en-US" sz="1600" b="0" i="0" smtClean="0">
                                    <a:effectLst/>
                                    <a:latin typeface="Cambria Math" panose="02040503050406030204" pitchFamily="18" charset="0"/>
                                  </a:rPr>
                                  <m:t>.4</m:t>
                                </m:r>
                                <m:r>
                                  <a:rPr lang="en-US" sz="1600">
                                    <a:effectLst/>
                                    <a:latin typeface="Cambria Math" panose="02040503050406030204" pitchFamily="18" charset="0"/>
                                  </a:rPr>
                                  <m:t>−</m:t>
                                </m:r>
                                <m:r>
                                  <a:rPr lang="en-US" sz="1600" b="0" i="0" smtClean="0">
                                    <a:effectLst/>
                                    <a:latin typeface="Cambria Math" panose="02040503050406030204" pitchFamily="18" charset="0"/>
                                  </a:rPr>
                                  <m:t>2</m:t>
                                </m:r>
                                <m:r>
                                  <a:rPr lang="en-US" sz="1600">
                                    <a:effectLst/>
                                    <a:latin typeface="Cambria Math" panose="02040503050406030204" pitchFamily="18" charset="0"/>
                                  </a:rPr>
                                  <m:t>.8</m:t>
                                </m:r>
                              </m:oMath>
                            </m:oMathPara>
                          </a14:m>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en-US" sz="1600" smtClean="0">
                                    <a:effectLst/>
                                    <a:latin typeface="Cambria Math" panose="02040503050406030204" pitchFamily="18" charset="0"/>
                                  </a:rPr>
                                  <m:t>3</m:t>
                                </m:r>
                                <m:r>
                                  <a:rPr lang="en-US" sz="1600" b="0" i="0" smtClean="0">
                                    <a:effectLst/>
                                    <a:latin typeface="Cambria Math" panose="02040503050406030204" pitchFamily="18" charset="0"/>
                                  </a:rPr>
                                  <m:t>.4</m:t>
                                </m:r>
                                <m:r>
                                  <a:rPr lang="en-US" sz="1600" smtClean="0">
                                    <a:effectLst/>
                                    <a:latin typeface="Cambria Math" panose="02040503050406030204" pitchFamily="18" charset="0"/>
                                  </a:rPr>
                                  <m:t>−</m:t>
                                </m:r>
                                <m:r>
                                  <a:rPr lang="en-US" sz="1600" b="0" i="0" smtClean="0">
                                    <a:effectLst/>
                                    <a:latin typeface="Cambria Math" panose="02040503050406030204" pitchFamily="18" charset="0"/>
                                  </a:rPr>
                                  <m:t>2.6</m:t>
                                </m:r>
                              </m:oMath>
                            </m:oMathPara>
                          </a14:m>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429010197"/>
                      </a:ext>
                    </a:extLst>
                  </a:tr>
                  <a:tr h="427042">
                    <a:tc>
                      <a:txBody>
                        <a:bodyPr/>
                        <a:lstStyle/>
                        <a:p>
                          <a:pPr marL="0" marR="0" algn="l">
                            <a:lnSpc>
                              <a:spcPct val="150000"/>
                            </a:lnSpc>
                            <a:spcBef>
                              <a:spcPts val="0"/>
                            </a:spcBef>
                            <a:spcAft>
                              <a:spcPts val="0"/>
                            </a:spcAft>
                          </a:pPr>
                          <a14:m>
                            <m:oMathPara xmlns:m="http://schemas.openxmlformats.org/officeDocument/2006/math">
                              <m:oMathParaPr>
                                <m:jc m:val="left"/>
                              </m:oMathParaPr>
                              <m:oMath xmlns:m="http://schemas.openxmlformats.org/officeDocument/2006/math">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𝐶</m:t>
                                    </m:r>
                                  </m:e>
                                  <m:sub>
                                    <m:r>
                                      <a:rPr lang="en-US" sz="1600">
                                        <a:effectLst/>
                                        <a:latin typeface="Cambria Math" panose="02040503050406030204" pitchFamily="18" charset="0"/>
                                      </a:rPr>
                                      <m:t>𝑃</m:t>
                                    </m:r>
                                  </m:sub>
                                </m:sSub>
                              </m:oMath>
                            </m:oMathPara>
                          </a14:m>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en-US" sz="1600">
                                    <a:effectLst/>
                                    <a:latin typeface="Cambria Math" panose="02040503050406030204" pitchFamily="18" charset="0"/>
                                  </a:rPr>
                                  <m:t>0.33</m:t>
                                </m:r>
                              </m:oMath>
                            </m:oMathPara>
                          </a14:m>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en-US" sz="1600">
                                    <a:effectLst/>
                                    <a:latin typeface="Cambria Math" panose="02040503050406030204" pitchFamily="18" charset="0"/>
                                  </a:rPr>
                                  <m:t>0.32</m:t>
                                </m:r>
                              </m:oMath>
                            </m:oMathPara>
                          </a14:m>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rPr>
                            <a:t>----</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3490692504"/>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2486641801"/>
                  </p:ext>
                </p:extLst>
              </p:nvPr>
            </p:nvGraphicFramePr>
            <p:xfrm>
              <a:off x="4509714" y="1331024"/>
              <a:ext cx="7623266" cy="2107633"/>
            </p:xfrm>
            <a:graphic>
              <a:graphicData uri="http://schemas.openxmlformats.org/drawingml/2006/table">
                <a:tbl>
                  <a:tblPr firstRow="1" firstCol="1" bandRow="1">
                    <a:tableStyleId>{5C22544A-7EE6-4342-B048-85BDC9FD1C3A}</a:tableStyleId>
                  </a:tblPr>
                  <a:tblGrid>
                    <a:gridCol w="2010200">
                      <a:extLst>
                        <a:ext uri="{9D8B030D-6E8A-4147-A177-3AD203B41FA5}">
                          <a16:colId xmlns:a16="http://schemas.microsoft.com/office/drawing/2014/main" val="2556014897"/>
                        </a:ext>
                      </a:extLst>
                    </a:gridCol>
                    <a:gridCol w="1998626">
                      <a:extLst>
                        <a:ext uri="{9D8B030D-6E8A-4147-A177-3AD203B41FA5}">
                          <a16:colId xmlns:a16="http://schemas.microsoft.com/office/drawing/2014/main" val="878185372"/>
                        </a:ext>
                      </a:extLst>
                    </a:gridCol>
                    <a:gridCol w="1979930">
                      <a:extLst>
                        <a:ext uri="{9D8B030D-6E8A-4147-A177-3AD203B41FA5}">
                          <a16:colId xmlns:a16="http://schemas.microsoft.com/office/drawing/2014/main" val="3943095586"/>
                        </a:ext>
                      </a:extLst>
                    </a:gridCol>
                    <a:gridCol w="1634510">
                      <a:extLst>
                        <a:ext uri="{9D8B030D-6E8A-4147-A177-3AD203B41FA5}">
                          <a16:colId xmlns:a16="http://schemas.microsoft.com/office/drawing/2014/main" val="2612420211"/>
                        </a:ext>
                      </a:extLst>
                    </a:gridCol>
                  </a:tblGrid>
                  <a:tr h="826507">
                    <a:tc>
                      <a:txBody>
                        <a:bodyPr/>
                        <a:lstStyle/>
                        <a:p>
                          <a:pPr marL="0" marR="0" algn="l">
                            <a:lnSpc>
                              <a:spcPct val="150000"/>
                            </a:lnSpc>
                            <a:spcBef>
                              <a:spcPts val="0"/>
                            </a:spcBef>
                            <a:spcAft>
                              <a:spcPts val="0"/>
                            </a:spcAft>
                          </a:pPr>
                          <a:r>
                            <a:rPr lang="en-US" sz="1600" dirty="0">
                              <a:effectLst/>
                            </a:rPr>
                            <a:t>Suggested parameter</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US" sz="1600" dirty="0">
                              <a:effectLst/>
                            </a:rPr>
                            <a:t>Multiple stream tube model</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US" sz="1600" dirty="0">
                              <a:effectLst/>
                            </a:rPr>
                            <a:t>Double multiple stream tube model</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US" sz="1600" dirty="0">
                              <a:effectLst/>
                            </a:rPr>
                            <a:t>SST with Betz’s limit</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3413262696"/>
                      </a:ext>
                    </a:extLst>
                  </a:tr>
                  <a:tr h="427042">
                    <a:tc>
                      <a:txBody>
                        <a:bodyPr/>
                        <a:lstStyle/>
                        <a:p>
                          <a:pPr marL="0" marR="0" algn="l">
                            <a:lnSpc>
                              <a:spcPct val="150000"/>
                            </a:lnSpc>
                            <a:spcBef>
                              <a:spcPts val="0"/>
                            </a:spcBef>
                            <a:spcAft>
                              <a:spcPts val="0"/>
                            </a:spcAft>
                          </a:pPr>
                          <a:r>
                            <a:rPr lang="en-US" sz="1600">
                              <a:effectLst/>
                            </a:rPr>
                            <a:t>Solidity</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endParaRPr lang="en-US"/>
                        </a:p>
                      </a:txBody>
                      <a:tcPr marL="68580" marR="68580" marT="0" marB="0">
                        <a:blipFill>
                          <a:blip r:embed="rId2"/>
                          <a:stretch>
                            <a:fillRect l="-100915" t="-195714" r="-182317" b="-205714"/>
                          </a:stretch>
                        </a:blipFill>
                      </a:tcPr>
                    </a:tc>
                    <a:tc>
                      <a:txBody>
                        <a:bodyPr/>
                        <a:lstStyle/>
                        <a:p>
                          <a:endParaRPr lang="en-US"/>
                        </a:p>
                      </a:txBody>
                      <a:tcPr marL="68580" marR="68580" marT="0" marB="0">
                        <a:blipFill>
                          <a:blip r:embed="rId2"/>
                          <a:stretch>
                            <a:fillRect l="-202147" t="-195714" r="-83436" b="-205714"/>
                          </a:stretch>
                        </a:blipFill>
                      </a:tcPr>
                    </a:tc>
                    <a:tc>
                      <a:txBody>
                        <a:bodyPr/>
                        <a:lstStyle/>
                        <a:p>
                          <a:endParaRPr lang="en-US"/>
                        </a:p>
                      </a:txBody>
                      <a:tcPr marL="68580" marR="68580" marT="0" marB="0">
                        <a:blipFill>
                          <a:blip r:embed="rId2"/>
                          <a:stretch>
                            <a:fillRect l="-367537" t="-195714" r="-1493" b="-205714"/>
                          </a:stretch>
                        </a:blipFill>
                      </a:tcPr>
                    </a:tc>
                    <a:extLst>
                      <a:ext uri="{0D108BD9-81ED-4DB2-BD59-A6C34878D82A}">
                        <a16:rowId xmlns:a16="http://schemas.microsoft.com/office/drawing/2014/main" val="3904896645"/>
                      </a:ext>
                    </a:extLst>
                  </a:tr>
                  <a:tr h="427042">
                    <a:tc>
                      <a:txBody>
                        <a:bodyPr/>
                        <a:lstStyle/>
                        <a:p>
                          <a:pPr marL="0" marR="0" algn="l">
                            <a:lnSpc>
                              <a:spcPct val="150000"/>
                            </a:lnSpc>
                            <a:spcBef>
                              <a:spcPts val="0"/>
                            </a:spcBef>
                            <a:spcAft>
                              <a:spcPts val="0"/>
                            </a:spcAft>
                          </a:pPr>
                          <a:r>
                            <a:rPr lang="en-US" sz="1600">
                              <a:effectLst/>
                            </a:rPr>
                            <a:t>TSR</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endParaRPr lang="en-US"/>
                        </a:p>
                      </a:txBody>
                      <a:tcPr marL="68580" marR="68580" marT="0" marB="0">
                        <a:blipFill>
                          <a:blip r:embed="rId2"/>
                          <a:stretch>
                            <a:fillRect l="-100915" t="-291549" r="-182317" b="-102817"/>
                          </a:stretch>
                        </a:blipFill>
                      </a:tcPr>
                    </a:tc>
                    <a:tc>
                      <a:txBody>
                        <a:bodyPr/>
                        <a:lstStyle/>
                        <a:p>
                          <a:endParaRPr lang="en-US"/>
                        </a:p>
                      </a:txBody>
                      <a:tcPr marL="68580" marR="68580" marT="0" marB="0">
                        <a:blipFill>
                          <a:blip r:embed="rId2"/>
                          <a:stretch>
                            <a:fillRect l="-202147" t="-291549" r="-83436" b="-102817"/>
                          </a:stretch>
                        </a:blipFill>
                      </a:tcPr>
                    </a:tc>
                    <a:tc>
                      <a:txBody>
                        <a:bodyPr/>
                        <a:lstStyle/>
                        <a:p>
                          <a:endParaRPr lang="en-US"/>
                        </a:p>
                      </a:txBody>
                      <a:tcPr marL="68580" marR="68580" marT="0" marB="0">
                        <a:blipFill>
                          <a:blip r:embed="rId2"/>
                          <a:stretch>
                            <a:fillRect l="-367537" t="-291549" r="-1493" b="-102817"/>
                          </a:stretch>
                        </a:blipFill>
                      </a:tcPr>
                    </a:tc>
                    <a:extLst>
                      <a:ext uri="{0D108BD9-81ED-4DB2-BD59-A6C34878D82A}">
                        <a16:rowId xmlns:a16="http://schemas.microsoft.com/office/drawing/2014/main" val="429010197"/>
                      </a:ext>
                    </a:extLst>
                  </a:tr>
                  <a:tr h="427042">
                    <a:tc>
                      <a:txBody>
                        <a:bodyPr/>
                        <a:lstStyle/>
                        <a:p>
                          <a:endParaRPr lang="en-US"/>
                        </a:p>
                      </a:txBody>
                      <a:tcPr marL="68580" marR="68580" marT="0" marB="0">
                        <a:blipFill>
                          <a:blip r:embed="rId2"/>
                          <a:stretch>
                            <a:fillRect l="-303" t="-397143" r="-280606" b="-4286"/>
                          </a:stretch>
                        </a:blipFill>
                      </a:tcPr>
                    </a:tc>
                    <a:tc>
                      <a:txBody>
                        <a:bodyPr/>
                        <a:lstStyle/>
                        <a:p>
                          <a:endParaRPr lang="en-US"/>
                        </a:p>
                      </a:txBody>
                      <a:tcPr marL="68580" marR="68580" marT="0" marB="0">
                        <a:blipFill>
                          <a:blip r:embed="rId2"/>
                          <a:stretch>
                            <a:fillRect l="-100915" t="-397143" r="-182317" b="-4286"/>
                          </a:stretch>
                        </a:blipFill>
                      </a:tcPr>
                    </a:tc>
                    <a:tc>
                      <a:txBody>
                        <a:bodyPr/>
                        <a:lstStyle/>
                        <a:p>
                          <a:endParaRPr lang="en-US"/>
                        </a:p>
                      </a:txBody>
                      <a:tcPr marL="68580" marR="68580" marT="0" marB="0">
                        <a:blipFill>
                          <a:blip r:embed="rId2"/>
                          <a:stretch>
                            <a:fillRect l="-202147" t="-397143" r="-83436" b="-4286"/>
                          </a:stretch>
                        </a:blipFill>
                      </a:tcPr>
                    </a:tc>
                    <a:tc>
                      <a:txBody>
                        <a:bodyPr/>
                        <a:lstStyle/>
                        <a:p>
                          <a:pPr marL="0" marR="0" algn="ctr">
                            <a:lnSpc>
                              <a:spcPct val="150000"/>
                            </a:lnSpc>
                            <a:spcBef>
                              <a:spcPts val="0"/>
                            </a:spcBef>
                            <a:spcAft>
                              <a:spcPts val="0"/>
                            </a:spcAft>
                          </a:pPr>
                          <a:r>
                            <a:rPr lang="en-US" sz="1600" dirty="0">
                              <a:effectLst/>
                            </a:rPr>
                            <a:t>----</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3490692504"/>
                      </a:ext>
                    </a:extLst>
                  </a:tr>
                </a:tbl>
              </a:graphicData>
            </a:graphic>
          </p:graphicFrame>
        </mc:Fallback>
      </mc:AlternateContent>
      <p:sp>
        <p:nvSpPr>
          <p:cNvPr id="9" name="TextBox 8"/>
          <p:cNvSpPr txBox="1"/>
          <p:nvPr/>
        </p:nvSpPr>
        <p:spPr>
          <a:xfrm>
            <a:off x="188844" y="223028"/>
            <a:ext cx="2944011"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5</a:t>
            </a:r>
            <a:r>
              <a:rPr lang="en-US" b="1" dirty="0" smtClean="0">
                <a:latin typeface="Times New Roman" panose="02020603050405020304" pitchFamily="18" charset="0"/>
                <a:cs typeface="Times New Roman" panose="02020603050405020304" pitchFamily="18" charset="0"/>
              </a:rPr>
              <a:t>. DESIGN APPLICATION</a:t>
            </a:r>
          </a:p>
        </p:txBody>
      </p:sp>
      <p:cxnSp>
        <p:nvCxnSpPr>
          <p:cNvPr id="10" name="Elbow Connector 9"/>
          <p:cNvCxnSpPr/>
          <p:nvPr/>
        </p:nvCxnSpPr>
        <p:spPr>
          <a:xfrm>
            <a:off x="355600" y="592360"/>
            <a:ext cx="584200" cy="184666"/>
          </a:xfrm>
          <a:prstGeom prst="bentConnector3">
            <a:avLst>
              <a:gd name="adj1" fmla="val 0"/>
            </a:avLst>
          </a:prstGeom>
          <a:ln>
            <a:tailEnd type="triangle"/>
          </a:ln>
        </p:spPr>
        <p:style>
          <a:lnRef idx="2">
            <a:schemeClr val="dk1"/>
          </a:lnRef>
          <a:fillRef idx="0">
            <a:schemeClr val="dk1"/>
          </a:fillRef>
          <a:effectRef idx="1">
            <a:schemeClr val="dk1"/>
          </a:effectRef>
          <a:fontRef idx="minor">
            <a:schemeClr val="tx1"/>
          </a:fontRef>
        </p:style>
      </p:cxnSp>
      <p:sp>
        <p:nvSpPr>
          <p:cNvPr id="11" name="TextBox 10"/>
          <p:cNvSpPr txBox="1"/>
          <p:nvPr/>
        </p:nvSpPr>
        <p:spPr>
          <a:xfrm>
            <a:off x="939800" y="594686"/>
            <a:ext cx="4696799" cy="369332"/>
          </a:xfrm>
          <a:prstGeom prst="rect">
            <a:avLst/>
          </a:prstGeom>
          <a:noFill/>
        </p:spPr>
        <p:txBody>
          <a:bodyPr wrap="none" rtlCol="0">
            <a:spAutoFit/>
          </a:bodyPr>
          <a:lstStyle/>
          <a:p>
            <a:r>
              <a:rPr lang="en-US" b="1" dirty="0"/>
              <a:t>Prediction using </a:t>
            </a:r>
            <a:r>
              <a:rPr lang="en-US" b="1" dirty="0" smtClean="0"/>
              <a:t>2 Multiple </a:t>
            </a:r>
            <a:r>
              <a:rPr lang="en-US" b="1" dirty="0"/>
              <a:t>streamtube model</a:t>
            </a:r>
          </a:p>
        </p:txBody>
      </p:sp>
      <p:graphicFrame>
        <p:nvGraphicFramePr>
          <p:cNvPr id="4" name="Table 3"/>
          <p:cNvGraphicFramePr>
            <a:graphicFrameLocks noGrp="1"/>
          </p:cNvGraphicFramePr>
          <p:nvPr>
            <p:extLst>
              <p:ext uri="{D42A27DB-BD31-4B8C-83A1-F6EECF244321}">
                <p14:modId xmlns:p14="http://schemas.microsoft.com/office/powerpoint/2010/main" val="4118192847"/>
              </p:ext>
            </p:extLst>
          </p:nvPr>
        </p:nvGraphicFramePr>
        <p:xfrm>
          <a:off x="355600" y="3438657"/>
          <a:ext cx="3876713" cy="3291840"/>
        </p:xfrm>
        <a:graphic>
          <a:graphicData uri="http://schemas.openxmlformats.org/drawingml/2006/table">
            <a:tbl>
              <a:tblPr firstRow="1" firstCol="1" bandRow="1">
                <a:tableStyleId>{3B4B98B0-60AC-42C2-AFA5-B58CD77FA1E5}</a:tableStyleId>
              </a:tblPr>
              <a:tblGrid>
                <a:gridCol w="2307422">
                  <a:extLst>
                    <a:ext uri="{9D8B030D-6E8A-4147-A177-3AD203B41FA5}">
                      <a16:colId xmlns:a16="http://schemas.microsoft.com/office/drawing/2014/main" val="7106226"/>
                    </a:ext>
                  </a:extLst>
                </a:gridCol>
                <a:gridCol w="1569291">
                  <a:extLst>
                    <a:ext uri="{9D8B030D-6E8A-4147-A177-3AD203B41FA5}">
                      <a16:colId xmlns:a16="http://schemas.microsoft.com/office/drawing/2014/main" val="1068153186"/>
                    </a:ext>
                  </a:extLst>
                </a:gridCol>
              </a:tblGrid>
              <a:tr h="190591">
                <a:tc>
                  <a:txBody>
                    <a:bodyPr/>
                    <a:lstStyle/>
                    <a:p>
                      <a:pPr marL="0" marR="0" algn="just">
                        <a:lnSpc>
                          <a:spcPct val="150000"/>
                        </a:lnSpc>
                        <a:spcBef>
                          <a:spcPts val="0"/>
                        </a:spcBef>
                        <a:spcAft>
                          <a:spcPts val="0"/>
                        </a:spcAft>
                      </a:pPr>
                      <a:r>
                        <a:rPr lang="en-US" sz="1600" dirty="0">
                          <a:effectLst/>
                        </a:rPr>
                        <a:t>Design wind speed (m/s)</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b="0" dirty="0">
                          <a:effectLst/>
                        </a:rPr>
                        <a:t>6</a:t>
                      </a:r>
                      <a:endParaRPr lang="en-US" sz="1600" b="0" dirty="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3076433601"/>
                  </a:ext>
                </a:extLst>
              </a:tr>
              <a:tr h="190591">
                <a:tc>
                  <a:txBody>
                    <a:bodyPr/>
                    <a:lstStyle/>
                    <a:p>
                      <a:pPr marL="0" marR="0" algn="just">
                        <a:lnSpc>
                          <a:spcPct val="150000"/>
                        </a:lnSpc>
                        <a:spcBef>
                          <a:spcPts val="0"/>
                        </a:spcBef>
                        <a:spcAft>
                          <a:spcPts val="0"/>
                        </a:spcAft>
                      </a:pPr>
                      <a:r>
                        <a:rPr lang="en-US" sz="1600">
                          <a:effectLst/>
                        </a:rPr>
                        <a:t>Swept area (m</a:t>
                      </a:r>
                      <a:r>
                        <a:rPr lang="en-US" sz="1600" baseline="30000">
                          <a:effectLst/>
                        </a:rPr>
                        <a:t>2</a:t>
                      </a:r>
                      <a:r>
                        <a:rPr lang="en-US" sz="1600">
                          <a:effectLst/>
                        </a:rPr>
                        <a:t>)</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dirty="0">
                          <a:effectLst/>
                        </a:rPr>
                        <a:t>5</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3231729128"/>
                  </a:ext>
                </a:extLst>
              </a:tr>
              <a:tr h="190591">
                <a:tc>
                  <a:txBody>
                    <a:bodyPr/>
                    <a:lstStyle/>
                    <a:p>
                      <a:pPr marL="0" marR="0" algn="just">
                        <a:lnSpc>
                          <a:spcPct val="150000"/>
                        </a:lnSpc>
                        <a:spcBef>
                          <a:spcPts val="0"/>
                        </a:spcBef>
                        <a:spcAft>
                          <a:spcPts val="0"/>
                        </a:spcAft>
                      </a:pPr>
                      <a:r>
                        <a:rPr lang="en-US" sz="1600" dirty="0">
                          <a:effectLst/>
                        </a:rPr>
                        <a:t>Blade airfoil</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dirty="0">
                          <a:effectLst/>
                        </a:rPr>
                        <a:t>3 x NACA 0021</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1223334097"/>
                  </a:ext>
                </a:extLst>
              </a:tr>
              <a:tr h="190591">
                <a:tc>
                  <a:txBody>
                    <a:bodyPr/>
                    <a:lstStyle/>
                    <a:p>
                      <a:pPr marL="0" marR="0" algn="just">
                        <a:lnSpc>
                          <a:spcPct val="150000"/>
                        </a:lnSpc>
                        <a:spcBef>
                          <a:spcPts val="0"/>
                        </a:spcBef>
                        <a:spcAft>
                          <a:spcPts val="0"/>
                        </a:spcAft>
                      </a:pPr>
                      <a:r>
                        <a:rPr lang="en-US" sz="1600">
                          <a:effectLst/>
                        </a:rPr>
                        <a:t>Rotor height (m)</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dirty="0">
                          <a:effectLst/>
                        </a:rPr>
                        <a:t>2.5</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2842475464"/>
                  </a:ext>
                </a:extLst>
              </a:tr>
              <a:tr h="190591">
                <a:tc>
                  <a:txBody>
                    <a:bodyPr/>
                    <a:lstStyle/>
                    <a:p>
                      <a:pPr marL="0" marR="0" algn="just">
                        <a:lnSpc>
                          <a:spcPct val="150000"/>
                        </a:lnSpc>
                        <a:spcBef>
                          <a:spcPts val="0"/>
                        </a:spcBef>
                        <a:spcAft>
                          <a:spcPts val="0"/>
                        </a:spcAft>
                      </a:pPr>
                      <a:r>
                        <a:rPr lang="en-US" sz="1600">
                          <a:effectLst/>
                        </a:rPr>
                        <a:t>Rotor diameter (m)</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a:effectLst/>
                        </a:rPr>
                        <a:t>2</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3719682612"/>
                  </a:ext>
                </a:extLst>
              </a:tr>
              <a:tr h="190591">
                <a:tc>
                  <a:txBody>
                    <a:bodyPr/>
                    <a:lstStyle/>
                    <a:p>
                      <a:pPr marL="0" marR="0" algn="just">
                        <a:lnSpc>
                          <a:spcPct val="150000"/>
                        </a:lnSpc>
                        <a:spcBef>
                          <a:spcPts val="0"/>
                        </a:spcBef>
                        <a:spcAft>
                          <a:spcPts val="0"/>
                        </a:spcAft>
                      </a:pPr>
                      <a:r>
                        <a:rPr lang="en-US" sz="1600">
                          <a:effectLst/>
                        </a:rPr>
                        <a:t>Solidity</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a:effectLst/>
                        </a:rPr>
                        <a:t>0.15 – 0.2 </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1161775467"/>
                  </a:ext>
                </a:extLst>
              </a:tr>
              <a:tr h="190591">
                <a:tc>
                  <a:txBody>
                    <a:bodyPr/>
                    <a:lstStyle/>
                    <a:p>
                      <a:pPr marL="0" marR="0" algn="just">
                        <a:lnSpc>
                          <a:spcPct val="150000"/>
                        </a:lnSpc>
                        <a:spcBef>
                          <a:spcPts val="0"/>
                        </a:spcBef>
                        <a:spcAft>
                          <a:spcPts val="0"/>
                        </a:spcAft>
                      </a:pPr>
                      <a:r>
                        <a:rPr lang="en-US" sz="1600">
                          <a:effectLst/>
                        </a:rPr>
                        <a:t>Blade chord (m)</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a:effectLst/>
                        </a:rPr>
                        <a:t>0.1 – 0.13</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3820376017"/>
                  </a:ext>
                </a:extLst>
              </a:tr>
              <a:tr h="190591">
                <a:tc>
                  <a:txBody>
                    <a:bodyPr/>
                    <a:lstStyle/>
                    <a:p>
                      <a:pPr marL="0" marR="0" algn="just">
                        <a:lnSpc>
                          <a:spcPct val="150000"/>
                        </a:lnSpc>
                        <a:spcBef>
                          <a:spcPts val="0"/>
                        </a:spcBef>
                        <a:spcAft>
                          <a:spcPts val="0"/>
                        </a:spcAft>
                      </a:pPr>
                      <a:r>
                        <a:rPr lang="en-US" sz="1600">
                          <a:effectLst/>
                        </a:rPr>
                        <a:t>TSR</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dirty="0">
                          <a:effectLst/>
                        </a:rPr>
                        <a:t>3.4 – 2.8</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1492995865"/>
                  </a:ext>
                </a:extLst>
              </a:tr>
              <a:tr h="190591">
                <a:tc>
                  <a:txBody>
                    <a:bodyPr/>
                    <a:lstStyle/>
                    <a:p>
                      <a:pPr marL="0" marR="0" algn="just">
                        <a:lnSpc>
                          <a:spcPct val="150000"/>
                        </a:lnSpc>
                        <a:spcBef>
                          <a:spcPts val="0"/>
                        </a:spcBef>
                        <a:spcAft>
                          <a:spcPts val="0"/>
                        </a:spcAft>
                      </a:pPr>
                      <a:r>
                        <a:rPr lang="en-US" sz="1600">
                          <a:effectLst/>
                        </a:rPr>
                        <a:t>Rotational speed (rpm)</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dirty="0">
                          <a:effectLst/>
                        </a:rPr>
                        <a:t>189 – 166</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3121169255"/>
                  </a:ext>
                </a:extLst>
              </a:tr>
            </a:tbl>
          </a:graphicData>
        </a:graphic>
      </p:graphicFrame>
      <p:sp>
        <p:nvSpPr>
          <p:cNvPr id="14" name="Down Arrow 13"/>
          <p:cNvSpPr/>
          <p:nvPr/>
        </p:nvSpPr>
        <p:spPr>
          <a:xfrm>
            <a:off x="3472739" y="2871264"/>
            <a:ext cx="498763" cy="7758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4"/>
          <p:cNvGraphicFramePr>
            <a:graphicFrameLocks noGrp="1"/>
          </p:cNvGraphicFramePr>
          <p:nvPr>
            <p:extLst>
              <p:ext uri="{D42A27DB-BD31-4B8C-83A1-F6EECF244321}">
                <p14:modId xmlns:p14="http://schemas.microsoft.com/office/powerpoint/2010/main" val="3253948695"/>
              </p:ext>
            </p:extLst>
          </p:nvPr>
        </p:nvGraphicFramePr>
        <p:xfrm>
          <a:off x="355600" y="1322405"/>
          <a:ext cx="3876713" cy="1828800"/>
        </p:xfrm>
        <a:graphic>
          <a:graphicData uri="http://schemas.openxmlformats.org/drawingml/2006/table">
            <a:tbl>
              <a:tblPr firstRow="1" firstCol="1" bandRow="1">
                <a:tableStyleId>{3B4B98B0-60AC-42C2-AFA5-B58CD77FA1E5}</a:tableStyleId>
              </a:tblPr>
              <a:tblGrid>
                <a:gridCol w="2307422">
                  <a:extLst>
                    <a:ext uri="{9D8B030D-6E8A-4147-A177-3AD203B41FA5}">
                      <a16:colId xmlns:a16="http://schemas.microsoft.com/office/drawing/2014/main" val="2849575569"/>
                    </a:ext>
                  </a:extLst>
                </a:gridCol>
                <a:gridCol w="1569291">
                  <a:extLst>
                    <a:ext uri="{9D8B030D-6E8A-4147-A177-3AD203B41FA5}">
                      <a16:colId xmlns:a16="http://schemas.microsoft.com/office/drawing/2014/main" val="753154542"/>
                    </a:ext>
                  </a:extLst>
                </a:gridCol>
              </a:tblGrid>
              <a:tr h="281524">
                <a:tc>
                  <a:txBody>
                    <a:bodyPr/>
                    <a:lstStyle/>
                    <a:p>
                      <a:pPr marL="0" marR="0" algn="just">
                        <a:lnSpc>
                          <a:spcPct val="150000"/>
                        </a:lnSpc>
                        <a:spcBef>
                          <a:spcPts val="0"/>
                        </a:spcBef>
                        <a:spcAft>
                          <a:spcPts val="0"/>
                        </a:spcAft>
                      </a:pPr>
                      <a:r>
                        <a:rPr lang="en-US" sz="1600" dirty="0">
                          <a:effectLst/>
                        </a:rPr>
                        <a:t>Design wind speed (m/s)</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b="0" dirty="0">
                          <a:effectLst/>
                        </a:rPr>
                        <a:t>6</a:t>
                      </a:r>
                      <a:endParaRPr lang="en-US" sz="1600" b="0" dirty="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613079925"/>
                  </a:ext>
                </a:extLst>
              </a:tr>
              <a:tr h="281524">
                <a:tc>
                  <a:txBody>
                    <a:bodyPr/>
                    <a:lstStyle/>
                    <a:p>
                      <a:pPr marL="0" marR="0" algn="just">
                        <a:lnSpc>
                          <a:spcPct val="150000"/>
                        </a:lnSpc>
                        <a:spcBef>
                          <a:spcPts val="0"/>
                        </a:spcBef>
                        <a:spcAft>
                          <a:spcPts val="0"/>
                        </a:spcAft>
                      </a:pPr>
                      <a:r>
                        <a:rPr lang="en-US" sz="1600" dirty="0">
                          <a:effectLst/>
                        </a:rPr>
                        <a:t>Swept area (m</a:t>
                      </a:r>
                      <a:r>
                        <a:rPr lang="en-US" sz="1600" baseline="30000" dirty="0">
                          <a:effectLst/>
                        </a:rPr>
                        <a:t>2</a:t>
                      </a:r>
                      <a:r>
                        <a:rPr lang="en-US" sz="1600" dirty="0">
                          <a:effectLst/>
                        </a:rPr>
                        <a:t>)</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a:effectLst/>
                        </a:rPr>
                        <a:t>5</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51197321"/>
                  </a:ext>
                </a:extLst>
              </a:tr>
              <a:tr h="281524">
                <a:tc>
                  <a:txBody>
                    <a:bodyPr/>
                    <a:lstStyle/>
                    <a:p>
                      <a:pPr marL="0" marR="0" algn="just">
                        <a:lnSpc>
                          <a:spcPct val="150000"/>
                        </a:lnSpc>
                        <a:spcBef>
                          <a:spcPts val="0"/>
                        </a:spcBef>
                        <a:spcAft>
                          <a:spcPts val="0"/>
                        </a:spcAft>
                      </a:pPr>
                      <a:r>
                        <a:rPr lang="en-US" sz="1600">
                          <a:effectLst/>
                        </a:rPr>
                        <a:t>Blade airfoil</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dirty="0">
                          <a:effectLst/>
                        </a:rPr>
                        <a:t>3 x NACA 0021</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1852735592"/>
                  </a:ext>
                </a:extLst>
              </a:tr>
              <a:tr h="281524">
                <a:tc>
                  <a:txBody>
                    <a:bodyPr/>
                    <a:lstStyle/>
                    <a:p>
                      <a:pPr marL="0" marR="0" algn="just">
                        <a:lnSpc>
                          <a:spcPct val="150000"/>
                        </a:lnSpc>
                        <a:spcBef>
                          <a:spcPts val="0"/>
                        </a:spcBef>
                        <a:spcAft>
                          <a:spcPts val="0"/>
                        </a:spcAft>
                      </a:pPr>
                      <a:r>
                        <a:rPr lang="en-US" sz="1600" dirty="0">
                          <a:effectLst/>
                        </a:rPr>
                        <a:t>Rotor height (m)</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a:effectLst/>
                        </a:rPr>
                        <a:t>2.5</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1543058896"/>
                  </a:ext>
                </a:extLst>
              </a:tr>
              <a:tr h="281524">
                <a:tc>
                  <a:txBody>
                    <a:bodyPr/>
                    <a:lstStyle/>
                    <a:p>
                      <a:pPr marL="0" marR="0" algn="just">
                        <a:lnSpc>
                          <a:spcPct val="150000"/>
                        </a:lnSpc>
                        <a:spcBef>
                          <a:spcPts val="0"/>
                        </a:spcBef>
                        <a:spcAft>
                          <a:spcPts val="0"/>
                        </a:spcAft>
                      </a:pPr>
                      <a:r>
                        <a:rPr lang="en-US" sz="1600">
                          <a:effectLst/>
                        </a:rPr>
                        <a:t>Rotor diameter (m)</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dirty="0">
                          <a:effectLst/>
                        </a:rPr>
                        <a:t>2</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3807642601"/>
                  </a:ext>
                </a:extLst>
              </a:tr>
            </a:tbl>
          </a:graphicData>
        </a:graphic>
      </p:graphicFrame>
      <p:sp>
        <p:nvSpPr>
          <p:cNvPr id="16" name="Rectangle 15"/>
          <p:cNvSpPr/>
          <p:nvPr/>
        </p:nvSpPr>
        <p:spPr>
          <a:xfrm>
            <a:off x="695812" y="1011958"/>
            <a:ext cx="3541354" cy="338554"/>
          </a:xfrm>
          <a:prstGeom prst="rect">
            <a:avLst/>
          </a:prstGeom>
        </p:spPr>
        <p:txBody>
          <a:bodyPr wrap="none">
            <a:spAutoFit/>
          </a:bodyPr>
          <a:lstStyle/>
          <a:p>
            <a:r>
              <a:rPr lang="en-US" sz="1600" b="1" dirty="0">
                <a:latin typeface="Times New Roman" panose="02020603050405020304" pitchFamily="18" charset="0"/>
                <a:ea typeface="MS Mincho"/>
              </a:rPr>
              <a:t>Input parameters of designing turbine</a:t>
            </a:r>
            <a:endParaRPr lang="en-US" sz="1600" b="1" dirty="0"/>
          </a:p>
        </p:txBody>
      </p:sp>
    </p:spTree>
    <p:extLst>
      <p:ext uri="{BB962C8B-B14F-4D97-AF65-F5344CB8AC3E}">
        <p14:creationId xmlns:p14="http://schemas.microsoft.com/office/powerpoint/2010/main" val="28797425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EEB138E-CAC8-4B8E-A6CA-852CB4FDFC76}" type="slidenum">
              <a:rPr lang="en-US" smtClean="0"/>
              <a:t>24</a:t>
            </a:fld>
            <a:endParaRPr lang="en-US"/>
          </a:p>
        </p:txBody>
      </p:sp>
      <p:sp>
        <p:nvSpPr>
          <p:cNvPr id="13" name="TextBox 12"/>
          <p:cNvSpPr txBox="1"/>
          <p:nvPr/>
        </p:nvSpPr>
        <p:spPr>
          <a:xfrm>
            <a:off x="188844" y="223028"/>
            <a:ext cx="2944011"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5</a:t>
            </a:r>
            <a:r>
              <a:rPr lang="en-US" b="1" dirty="0" smtClean="0">
                <a:latin typeface="Times New Roman" panose="02020603050405020304" pitchFamily="18" charset="0"/>
                <a:cs typeface="Times New Roman" panose="02020603050405020304" pitchFamily="18" charset="0"/>
              </a:rPr>
              <a:t>. DESIGN APPLICATION</a:t>
            </a:r>
          </a:p>
        </p:txBody>
      </p:sp>
      <p:cxnSp>
        <p:nvCxnSpPr>
          <p:cNvPr id="14" name="Elbow Connector 13"/>
          <p:cNvCxnSpPr/>
          <p:nvPr/>
        </p:nvCxnSpPr>
        <p:spPr>
          <a:xfrm>
            <a:off x="355600" y="592360"/>
            <a:ext cx="584200" cy="184666"/>
          </a:xfrm>
          <a:prstGeom prst="bentConnector3">
            <a:avLst>
              <a:gd name="adj1" fmla="val 0"/>
            </a:avLst>
          </a:prstGeom>
          <a:ln>
            <a:tailEnd type="triangle"/>
          </a:ln>
        </p:spPr>
        <p:style>
          <a:lnRef idx="2">
            <a:schemeClr val="dk1"/>
          </a:lnRef>
          <a:fillRef idx="0">
            <a:schemeClr val="dk1"/>
          </a:fillRef>
          <a:effectRef idx="1">
            <a:schemeClr val="dk1"/>
          </a:effectRef>
          <a:fontRef idx="minor">
            <a:schemeClr val="tx1"/>
          </a:fontRef>
        </p:style>
      </p:cxnSp>
      <p:sp>
        <p:nvSpPr>
          <p:cNvPr id="4" name="Rectangle 3"/>
          <p:cNvSpPr/>
          <p:nvPr/>
        </p:nvSpPr>
        <p:spPr>
          <a:xfrm>
            <a:off x="939800" y="592360"/>
            <a:ext cx="2473754" cy="369332"/>
          </a:xfrm>
          <a:prstGeom prst="rect">
            <a:avLst/>
          </a:prstGeom>
        </p:spPr>
        <p:txBody>
          <a:bodyPr wrap="none">
            <a:spAutoFit/>
          </a:bodyPr>
          <a:lstStyle/>
          <a:p>
            <a:r>
              <a:rPr lang="en-US" b="1" dirty="0"/>
              <a:t>Effect of pitching angle</a:t>
            </a:r>
          </a:p>
        </p:txBody>
      </p:sp>
      <p:pic>
        <p:nvPicPr>
          <p:cNvPr id="17" name="Picture 16"/>
          <p:cNvPicPr/>
          <p:nvPr/>
        </p:nvPicPr>
        <p:blipFill>
          <a:blip r:embed="rId3" cstate="print">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311189" y="109102"/>
            <a:ext cx="6753373" cy="2806685"/>
          </a:xfrm>
          <a:prstGeom prst="rect">
            <a:avLst/>
          </a:prstGeom>
          <a:noFill/>
        </p:spPr>
      </p:pic>
      <mc:AlternateContent xmlns:mc="http://schemas.openxmlformats.org/markup-compatibility/2006" xmlns:a14="http://schemas.microsoft.com/office/drawing/2010/main">
        <mc:Choice Requires="a14">
          <p:sp>
            <p:nvSpPr>
              <p:cNvPr id="6" name="Rectangle 5"/>
              <p:cNvSpPr/>
              <p:nvPr/>
            </p:nvSpPr>
            <p:spPr>
              <a:xfrm>
                <a:off x="1327728" y="1775752"/>
                <a:ext cx="127278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𝛼</m:t>
                      </m:r>
                      <m:r>
                        <a:rPr lang="en-US" i="1">
                          <a:latin typeface="Cambria Math" panose="02040503050406030204" pitchFamily="18" charset="0"/>
                        </a:rPr>
                        <m:t>=</m:t>
                      </m:r>
                      <m:r>
                        <a:rPr lang="en-US" i="1">
                          <a:latin typeface="Cambria Math" panose="02040503050406030204" pitchFamily="18" charset="0"/>
                        </a:rPr>
                        <m:t>𝜙</m:t>
                      </m:r>
                      <m:r>
                        <a:rPr lang="en-US" i="1">
                          <a:latin typeface="Cambria Math" panose="02040503050406030204" pitchFamily="18" charset="0"/>
                        </a:rPr>
                        <m:t>+</m:t>
                      </m:r>
                      <m:r>
                        <a:rPr lang="en-US" i="1">
                          <a:latin typeface="Cambria Math" panose="02040503050406030204" pitchFamily="18" charset="0"/>
                        </a:rPr>
                        <m:t>𝛽</m:t>
                      </m:r>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327728" y="1775752"/>
                <a:ext cx="1272784" cy="369332"/>
              </a:xfrm>
              <a:prstGeom prst="rect">
                <a:avLst/>
              </a:prstGeom>
              <a:blipFill>
                <a:blip r:embed="rId5"/>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939800" y="2461000"/>
                <a:ext cx="2609496" cy="11043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𝜙</m:t>
                      </m:r>
                      <m:r>
                        <a:rPr lang="en-US" i="0">
                          <a:latin typeface="Cambria Math" panose="02040503050406030204" pitchFamily="18" charset="0"/>
                        </a:rPr>
                        <m:t>=</m:t>
                      </m:r>
                      <m:func>
                        <m:funcPr>
                          <m:ctrlPr>
                            <a:rPr lang="en-US" i="1">
                              <a:latin typeface="Cambria Math" panose="02040503050406030204" pitchFamily="18" charset="0"/>
                            </a:rPr>
                          </m:ctrlPr>
                        </m:funcPr>
                        <m:fName>
                          <m:r>
                            <m:rPr>
                              <m:sty m:val="p"/>
                            </m:rPr>
                            <a:rPr lang="en-US" i="0">
                              <a:latin typeface="Cambria Math" panose="02040503050406030204" pitchFamily="18" charset="0"/>
                            </a:rPr>
                            <m:t>atan</m:t>
                          </m:r>
                        </m:fName>
                        <m:e>
                          <m:f>
                            <m:fPr>
                              <m:ctrlPr>
                                <a:rPr lang="en-US" i="1">
                                  <a:latin typeface="Cambria Math" panose="02040503050406030204" pitchFamily="18" charset="0"/>
                                </a:rPr>
                              </m:ctrlPr>
                            </m:fPr>
                            <m:num>
                              <m:f>
                                <m:fPr>
                                  <m:ctrlPr>
                                    <a:rPr lang="en-US" i="1">
                                      <a:latin typeface="Cambria Math" panose="02040503050406030204" pitchFamily="18" charset="0"/>
                                    </a:rPr>
                                  </m:ctrlPr>
                                </m:fPr>
                                <m:num>
                                  <m:r>
                                    <a:rPr lang="en-US" i="1">
                                      <a:latin typeface="Cambria Math" panose="02040503050406030204" pitchFamily="18" charset="0"/>
                                    </a:rPr>
                                    <m:t>𝑉</m:t>
                                  </m:r>
                                </m:num>
                                <m:den>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0">
                                          <a:latin typeface="Cambria Math" panose="02040503050406030204" pitchFamily="18" charset="0"/>
                                        </a:rPr>
                                        <m:t>∞</m:t>
                                      </m:r>
                                    </m:sub>
                                  </m:sSub>
                                </m:den>
                              </m:f>
                              <m:func>
                                <m:funcPr>
                                  <m:ctrlPr>
                                    <a:rPr lang="en-US" i="1">
                                      <a:latin typeface="Cambria Math" panose="02040503050406030204" pitchFamily="18" charset="0"/>
                                    </a:rPr>
                                  </m:ctrlPr>
                                </m:funcPr>
                                <m:fName>
                                  <m:r>
                                    <m:rPr>
                                      <m:sty m:val="p"/>
                                    </m:rPr>
                                    <a:rPr lang="en-US" i="0">
                                      <a:latin typeface="Cambria Math" panose="02040503050406030204" pitchFamily="18" charset="0"/>
                                    </a:rPr>
                                    <m:t>cos</m:t>
                                  </m:r>
                                </m:fName>
                                <m:e>
                                  <m:r>
                                    <a:rPr lang="en-US" i="1">
                                      <a:latin typeface="Cambria Math" panose="02040503050406030204" pitchFamily="18" charset="0"/>
                                    </a:rPr>
                                    <m:t>𝜃</m:t>
                                  </m:r>
                                </m:e>
                              </m:func>
                            </m:num>
                            <m:den>
                              <m:r>
                                <a:rPr lang="en-US" i="1">
                                  <a:latin typeface="Cambria Math" panose="02040503050406030204" pitchFamily="18" charset="0"/>
                                </a:rPr>
                                <m:t>𝑇𝑆𝑅</m:t>
                              </m:r>
                              <m:r>
                                <a:rPr lang="en-US" i="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𝑉</m:t>
                                  </m:r>
                                </m:num>
                                <m:den>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0">
                                          <a:latin typeface="Cambria Math" panose="02040503050406030204" pitchFamily="18" charset="0"/>
                                        </a:rPr>
                                        <m:t>∞</m:t>
                                      </m:r>
                                    </m:sub>
                                  </m:sSub>
                                </m:den>
                              </m:f>
                              <m:r>
                                <a:rPr lang="en-US" i="1">
                                  <a:latin typeface="Cambria Math" panose="02040503050406030204" pitchFamily="18" charset="0"/>
                                </a:rPr>
                                <m:t>𝑠𝑖𝑛</m:t>
                              </m:r>
                              <m:r>
                                <a:rPr lang="en-US" i="1">
                                  <a:latin typeface="Cambria Math" panose="02040503050406030204" pitchFamily="18" charset="0"/>
                                </a:rPr>
                                <m:t>𝜃</m:t>
                              </m:r>
                            </m:den>
                          </m:f>
                        </m:e>
                      </m:func>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939800" y="2461000"/>
                <a:ext cx="2609496" cy="1104341"/>
              </a:xfrm>
              <a:prstGeom prst="rect">
                <a:avLst/>
              </a:prstGeom>
              <a:blipFill>
                <a:blip r:embed="rId6"/>
                <a:stretch>
                  <a:fillRect/>
                </a:stretch>
              </a:blipFill>
            </p:spPr>
            <p:txBody>
              <a:bodyPr/>
              <a:lstStyle/>
              <a:p>
                <a:r>
                  <a:rPr lang="en-US">
                    <a:noFill/>
                  </a:rPr>
                  <a:t> </a:t>
                </a:r>
              </a:p>
            </p:txBody>
          </p:sp>
        </mc:Fallback>
      </mc:AlternateContent>
      <p:sp>
        <p:nvSpPr>
          <p:cNvPr id="12" name="Rectangle 11"/>
          <p:cNvSpPr/>
          <p:nvPr/>
        </p:nvSpPr>
        <p:spPr>
          <a:xfrm>
            <a:off x="5859425" y="2705393"/>
            <a:ext cx="3375989" cy="307777"/>
          </a:xfrm>
          <a:prstGeom prst="rect">
            <a:avLst/>
          </a:prstGeom>
        </p:spPr>
        <p:txBody>
          <a:bodyPr wrap="none">
            <a:spAutoFit/>
          </a:bodyPr>
          <a:lstStyle/>
          <a:p>
            <a:r>
              <a:rPr lang="en-US" sz="1400" b="1" dirty="0">
                <a:latin typeface="Times New Roman" panose="02020603050405020304" pitchFamily="18" charset="0"/>
                <a:ea typeface="MS Mincho"/>
              </a:rPr>
              <a:t>Blade pitch angle’s sign convention </a:t>
            </a:r>
            <a:r>
              <a:rPr lang="en-US" sz="1400" b="1" dirty="0" smtClean="0">
                <a:latin typeface="Times New Roman" panose="02020603050405020304" pitchFamily="18" charset="0"/>
                <a:ea typeface="MS Mincho"/>
              </a:rPr>
              <a:t>( [10])</a:t>
            </a:r>
            <a:endParaRPr lang="en-US" sz="1400" b="1" dirty="0"/>
          </a:p>
        </p:txBody>
      </p:sp>
      <p:sp>
        <p:nvSpPr>
          <p:cNvPr id="16" name="Rectangle 15"/>
          <p:cNvSpPr/>
          <p:nvPr/>
        </p:nvSpPr>
        <p:spPr>
          <a:xfrm>
            <a:off x="0" y="1331024"/>
            <a:ext cx="1608133" cy="369332"/>
          </a:xfrm>
          <a:prstGeom prst="rect">
            <a:avLst/>
          </a:prstGeom>
        </p:spPr>
        <p:txBody>
          <a:bodyPr wrap="none">
            <a:spAutoFit/>
          </a:bodyPr>
          <a:lstStyle/>
          <a:p>
            <a:r>
              <a:rPr lang="en-US" dirty="0">
                <a:latin typeface="Times New Roman" panose="02020603050405020304" pitchFamily="18" charset="0"/>
                <a:ea typeface="MS Mincho"/>
              </a:rPr>
              <a:t>A</a:t>
            </a:r>
            <a:r>
              <a:rPr lang="en-US" dirty="0" smtClean="0">
                <a:latin typeface="Times New Roman" panose="02020603050405020304" pitchFamily="18" charset="0"/>
                <a:ea typeface="MS Mincho"/>
              </a:rPr>
              <a:t>ngle </a:t>
            </a:r>
            <a:r>
              <a:rPr lang="en-US" dirty="0">
                <a:latin typeface="Times New Roman" panose="02020603050405020304" pitchFamily="18" charset="0"/>
                <a:ea typeface="MS Mincho"/>
              </a:rPr>
              <a:t>of attack</a:t>
            </a:r>
            <a:endParaRPr lang="en-US" dirty="0"/>
          </a:p>
        </p:txBody>
      </p:sp>
      <p:sp>
        <p:nvSpPr>
          <p:cNvPr id="18" name="Rectangle 17"/>
          <p:cNvSpPr/>
          <p:nvPr/>
        </p:nvSpPr>
        <p:spPr>
          <a:xfrm>
            <a:off x="7975" y="3956653"/>
            <a:ext cx="3912289" cy="369332"/>
          </a:xfrm>
          <a:prstGeom prst="rect">
            <a:avLst/>
          </a:prstGeom>
        </p:spPr>
        <p:txBody>
          <a:bodyPr wrap="none">
            <a:spAutoFit/>
          </a:bodyPr>
          <a:lstStyle/>
          <a:p>
            <a:r>
              <a:rPr lang="en-US" dirty="0">
                <a:latin typeface="Times New Roman" panose="02020603050405020304" pitchFamily="18" charset="0"/>
                <a:ea typeface="MS Mincho"/>
              </a:rPr>
              <a:t>Normal and tangential force coefficients</a:t>
            </a:r>
            <a:endParaRPr lang="en-US" dirty="0"/>
          </a:p>
        </p:txBody>
      </p:sp>
      <mc:AlternateContent xmlns:mc="http://schemas.openxmlformats.org/markup-compatibility/2006" xmlns:a14="http://schemas.microsoft.com/office/drawing/2010/main">
        <mc:Choice Requires="a14">
          <p:sp>
            <p:nvSpPr>
              <p:cNvPr id="19" name="Rectangle 18"/>
              <p:cNvSpPr/>
              <p:nvPr/>
            </p:nvSpPr>
            <p:spPr>
              <a:xfrm>
                <a:off x="939800" y="4650809"/>
                <a:ext cx="266374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𝑁</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𝐿</m:t>
                          </m:r>
                        </m:sub>
                      </m:sSub>
                      <m:func>
                        <m:funcPr>
                          <m:ctrlPr>
                            <a:rPr lang="en-US" i="1">
                              <a:latin typeface="Cambria Math" panose="02040503050406030204" pitchFamily="18" charset="0"/>
                            </a:rPr>
                          </m:ctrlPr>
                        </m:funcPr>
                        <m:fName>
                          <m:r>
                            <m:rPr>
                              <m:sty m:val="p"/>
                            </m:rPr>
                            <a:rPr lang="en-US" i="0">
                              <a:latin typeface="Cambria Math" panose="02040503050406030204" pitchFamily="18" charset="0"/>
                            </a:rPr>
                            <m:t>cos</m:t>
                          </m:r>
                        </m:fName>
                        <m:e>
                          <m:r>
                            <a:rPr lang="en-US" i="1">
                              <a:latin typeface="Cambria Math" panose="02040503050406030204" pitchFamily="18" charset="0"/>
                            </a:rPr>
                            <m:t>𝜙</m:t>
                          </m:r>
                        </m:e>
                      </m:func>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𝐷</m:t>
                          </m:r>
                        </m:sub>
                      </m:sSub>
                      <m:func>
                        <m:funcPr>
                          <m:ctrlPr>
                            <a:rPr lang="en-US" i="1">
                              <a:latin typeface="Cambria Math" panose="02040503050406030204" pitchFamily="18" charset="0"/>
                            </a:rPr>
                          </m:ctrlPr>
                        </m:funcPr>
                        <m:fName>
                          <m:r>
                            <m:rPr>
                              <m:sty m:val="p"/>
                            </m:rPr>
                            <a:rPr lang="en-US" i="0">
                              <a:latin typeface="Cambria Math" panose="02040503050406030204" pitchFamily="18" charset="0"/>
                            </a:rPr>
                            <m:t>sin</m:t>
                          </m:r>
                        </m:fName>
                        <m:e>
                          <m:r>
                            <a:rPr lang="en-US" i="1">
                              <a:latin typeface="Cambria Math" panose="02040503050406030204" pitchFamily="18" charset="0"/>
                            </a:rPr>
                            <m:t>𝜙</m:t>
                          </m:r>
                        </m:e>
                      </m:func>
                    </m:oMath>
                  </m:oMathPara>
                </a14:m>
                <a:endParaRPr lang="en-US" dirty="0"/>
              </a:p>
            </p:txBody>
          </p:sp>
        </mc:Choice>
        <mc:Fallback xmlns="">
          <p:sp>
            <p:nvSpPr>
              <p:cNvPr id="19" name="Rectangle 18"/>
              <p:cNvSpPr>
                <a:spLocks noRot="1" noChangeAspect="1" noMove="1" noResize="1" noEditPoints="1" noAdjustHandles="1" noChangeArrowheads="1" noChangeShapeType="1" noTextEdit="1"/>
              </p:cNvSpPr>
              <p:nvPr/>
            </p:nvSpPr>
            <p:spPr>
              <a:xfrm>
                <a:off x="939800" y="4650809"/>
                <a:ext cx="2663743" cy="369332"/>
              </a:xfrm>
              <a:prstGeom prst="rect">
                <a:avLst/>
              </a:prstGeom>
              <a:blipFill>
                <a:blip r:embed="rId7"/>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952881" y="5344965"/>
                <a:ext cx="265066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𝑇</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𝐿</m:t>
                          </m:r>
                        </m:sub>
                      </m:sSub>
                      <m:func>
                        <m:funcPr>
                          <m:ctrlPr>
                            <a:rPr lang="en-US" i="1">
                              <a:latin typeface="Cambria Math" panose="02040503050406030204" pitchFamily="18" charset="0"/>
                            </a:rPr>
                          </m:ctrlPr>
                        </m:funcPr>
                        <m:fName>
                          <m:r>
                            <m:rPr>
                              <m:sty m:val="p"/>
                            </m:rPr>
                            <a:rPr lang="en-US" i="0">
                              <a:latin typeface="Cambria Math" panose="02040503050406030204" pitchFamily="18" charset="0"/>
                            </a:rPr>
                            <m:t>sin</m:t>
                          </m:r>
                        </m:fName>
                        <m:e>
                          <m:r>
                            <a:rPr lang="en-US" i="1">
                              <a:latin typeface="Cambria Math" panose="02040503050406030204" pitchFamily="18" charset="0"/>
                            </a:rPr>
                            <m:t>𝜙</m:t>
                          </m:r>
                        </m:e>
                      </m:func>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𝐷</m:t>
                          </m:r>
                        </m:sub>
                      </m:sSub>
                      <m:func>
                        <m:funcPr>
                          <m:ctrlPr>
                            <a:rPr lang="en-US" i="1">
                              <a:latin typeface="Cambria Math" panose="02040503050406030204" pitchFamily="18" charset="0"/>
                            </a:rPr>
                          </m:ctrlPr>
                        </m:funcPr>
                        <m:fName>
                          <m:r>
                            <m:rPr>
                              <m:sty m:val="p"/>
                            </m:rPr>
                            <a:rPr lang="en-US" i="0">
                              <a:latin typeface="Cambria Math" panose="02040503050406030204" pitchFamily="18" charset="0"/>
                            </a:rPr>
                            <m:t>cos</m:t>
                          </m:r>
                        </m:fName>
                        <m:e>
                          <m:r>
                            <a:rPr lang="en-US" i="1">
                              <a:latin typeface="Cambria Math" panose="02040503050406030204" pitchFamily="18" charset="0"/>
                            </a:rPr>
                            <m:t>𝜙</m:t>
                          </m:r>
                        </m:e>
                      </m:func>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52881" y="5344965"/>
                <a:ext cx="2650662" cy="369332"/>
              </a:xfrm>
              <a:prstGeom prst="rect">
                <a:avLst/>
              </a:prstGeom>
              <a:blipFill>
                <a:blip r:embed="rId8"/>
                <a:stretch>
                  <a:fillRect b="-15000"/>
                </a:stretch>
              </a:blipFill>
            </p:spPr>
            <p:txBody>
              <a:bodyPr/>
              <a:lstStyle/>
              <a:p>
                <a:r>
                  <a:rPr lang="en-US">
                    <a:noFill/>
                  </a:rPr>
                  <a:t> </a:t>
                </a:r>
              </a:p>
            </p:txBody>
          </p:sp>
        </mc:Fallback>
      </mc:AlternateContent>
      <p:sp>
        <p:nvSpPr>
          <p:cNvPr id="21" name="Rectangle 20"/>
          <p:cNvSpPr/>
          <p:nvPr/>
        </p:nvSpPr>
        <p:spPr>
          <a:xfrm>
            <a:off x="6281023" y="3013170"/>
            <a:ext cx="2157642" cy="369332"/>
          </a:xfrm>
          <a:prstGeom prst="rect">
            <a:avLst/>
          </a:prstGeom>
        </p:spPr>
        <p:txBody>
          <a:bodyPr wrap="none">
            <a:spAutoFit/>
          </a:bodyPr>
          <a:lstStyle/>
          <a:p>
            <a:r>
              <a:rPr lang="en-US" b="1" dirty="0">
                <a:latin typeface="Times New Roman" panose="02020603050405020304" pitchFamily="18" charset="0"/>
                <a:ea typeface="MS Mincho"/>
              </a:rPr>
              <a:t>Turbine parameters</a:t>
            </a:r>
            <a:endParaRPr lang="en-US" b="1" dirty="0"/>
          </a:p>
        </p:txBody>
      </p:sp>
      <mc:AlternateContent xmlns:mc="http://schemas.openxmlformats.org/markup-compatibility/2006" xmlns:a14="http://schemas.microsoft.com/office/drawing/2010/main">
        <mc:Choice Requires="a14">
          <p:graphicFrame>
            <p:nvGraphicFramePr>
              <p:cNvPr id="27" name="Table 26"/>
              <p:cNvGraphicFramePr>
                <a:graphicFrameLocks noGrp="1"/>
              </p:cNvGraphicFramePr>
              <p:nvPr>
                <p:extLst>
                  <p:ext uri="{D42A27DB-BD31-4B8C-83A1-F6EECF244321}">
                    <p14:modId xmlns:p14="http://schemas.microsoft.com/office/powerpoint/2010/main" val="3722783951"/>
                  </p:ext>
                </p:extLst>
              </p:nvPr>
            </p:nvGraphicFramePr>
            <p:xfrm>
              <a:off x="5307933" y="3396128"/>
              <a:ext cx="4674267" cy="3291840"/>
            </p:xfrm>
            <a:graphic>
              <a:graphicData uri="http://schemas.openxmlformats.org/drawingml/2006/table">
                <a:tbl>
                  <a:tblPr firstRow="1" firstCol="1" bandRow="1">
                    <a:tableStyleId>{3B4B98B0-60AC-42C2-AFA5-B58CD77FA1E5}</a:tableStyleId>
                  </a:tblPr>
                  <a:tblGrid>
                    <a:gridCol w="2183468">
                      <a:extLst>
                        <a:ext uri="{9D8B030D-6E8A-4147-A177-3AD203B41FA5}">
                          <a16:colId xmlns:a16="http://schemas.microsoft.com/office/drawing/2014/main" val="835965144"/>
                        </a:ext>
                      </a:extLst>
                    </a:gridCol>
                    <a:gridCol w="162560">
                      <a:extLst>
                        <a:ext uri="{9D8B030D-6E8A-4147-A177-3AD203B41FA5}">
                          <a16:colId xmlns:a16="http://schemas.microsoft.com/office/drawing/2014/main" val="4272542621"/>
                        </a:ext>
                      </a:extLst>
                    </a:gridCol>
                    <a:gridCol w="2165679">
                      <a:extLst>
                        <a:ext uri="{9D8B030D-6E8A-4147-A177-3AD203B41FA5}">
                          <a16:colId xmlns:a16="http://schemas.microsoft.com/office/drawing/2014/main" val="314331022"/>
                        </a:ext>
                      </a:extLst>
                    </a:gridCol>
                    <a:gridCol w="162560">
                      <a:extLst>
                        <a:ext uri="{9D8B030D-6E8A-4147-A177-3AD203B41FA5}">
                          <a16:colId xmlns:a16="http://schemas.microsoft.com/office/drawing/2014/main" val="4010281763"/>
                        </a:ext>
                      </a:extLst>
                    </a:gridCol>
                  </a:tblGrid>
                  <a:tr h="0">
                    <a:tc gridSpan="2">
                      <a:txBody>
                        <a:bodyPr/>
                        <a:lstStyle/>
                        <a:p>
                          <a:pPr marL="0" marR="0" algn="just">
                            <a:lnSpc>
                              <a:spcPct val="150000"/>
                            </a:lnSpc>
                            <a:spcBef>
                              <a:spcPts val="0"/>
                            </a:spcBef>
                            <a:spcAft>
                              <a:spcPts val="0"/>
                            </a:spcAft>
                          </a:pPr>
                          <a:r>
                            <a:rPr lang="en-US" sz="1600" dirty="0">
                              <a:effectLst/>
                            </a:rPr>
                            <a:t>Design wind speed (m/s)</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hMerge="1">
                      <a:txBody>
                        <a:bodyPr/>
                        <a:lstStyle/>
                        <a:p>
                          <a:endParaRPr lang="en-US"/>
                        </a:p>
                      </a:txBody>
                      <a:tcPr/>
                    </a:tc>
                    <a:tc gridSpan="2">
                      <a:txBody>
                        <a:bodyPr/>
                        <a:lstStyle/>
                        <a:p>
                          <a:pPr marL="0" marR="0" algn="just">
                            <a:lnSpc>
                              <a:spcPct val="150000"/>
                            </a:lnSpc>
                            <a:spcBef>
                              <a:spcPts val="0"/>
                            </a:spcBef>
                            <a:spcAft>
                              <a:spcPts val="0"/>
                            </a:spcAft>
                          </a:pPr>
                          <a:r>
                            <a:rPr lang="en-US" sz="1600" b="0" dirty="0">
                              <a:effectLst/>
                            </a:rPr>
                            <a:t>6</a:t>
                          </a:r>
                          <a:endParaRPr lang="en-US" sz="1600" b="0" dirty="0">
                            <a:effectLst/>
                            <a:latin typeface="Times New Roman" panose="02020603050405020304" pitchFamily="18" charset="0"/>
                            <a:ea typeface="MS Mincho"/>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3436304917"/>
                      </a:ext>
                    </a:extLst>
                  </a:tr>
                  <a:tr h="0">
                    <a:tc gridSpan="2">
                      <a:txBody>
                        <a:bodyPr/>
                        <a:lstStyle/>
                        <a:p>
                          <a:pPr marL="0" marR="0" algn="just">
                            <a:lnSpc>
                              <a:spcPct val="150000"/>
                            </a:lnSpc>
                            <a:spcBef>
                              <a:spcPts val="0"/>
                            </a:spcBef>
                            <a:spcAft>
                              <a:spcPts val="0"/>
                            </a:spcAft>
                          </a:pPr>
                          <a:r>
                            <a:rPr lang="en-US" sz="1600" dirty="0">
                              <a:effectLst/>
                            </a:rPr>
                            <a:t>Swept area (m</a:t>
                          </a:r>
                          <a:r>
                            <a:rPr lang="en-US" sz="1600" baseline="30000" dirty="0">
                              <a:effectLst/>
                            </a:rPr>
                            <a:t>2</a:t>
                          </a:r>
                          <a:r>
                            <a:rPr lang="en-US" sz="1600" dirty="0">
                              <a:effectLst/>
                            </a:rPr>
                            <a:t>)</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hMerge="1">
                      <a:txBody>
                        <a:bodyPr/>
                        <a:lstStyle/>
                        <a:p>
                          <a:endParaRPr lang="en-US"/>
                        </a:p>
                      </a:txBody>
                      <a:tcPr/>
                    </a:tc>
                    <a:tc gridSpan="2">
                      <a:txBody>
                        <a:bodyPr/>
                        <a:lstStyle/>
                        <a:p>
                          <a:pPr marL="0" marR="0" algn="just">
                            <a:lnSpc>
                              <a:spcPct val="150000"/>
                            </a:lnSpc>
                            <a:spcBef>
                              <a:spcPts val="0"/>
                            </a:spcBef>
                            <a:spcAft>
                              <a:spcPts val="0"/>
                            </a:spcAft>
                          </a:pPr>
                          <a:r>
                            <a:rPr lang="en-US" sz="1600">
                              <a:effectLst/>
                            </a:rPr>
                            <a:t>5</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4101334020"/>
                      </a:ext>
                    </a:extLst>
                  </a:tr>
                  <a:tr h="0">
                    <a:tc gridSpan="2">
                      <a:txBody>
                        <a:bodyPr/>
                        <a:lstStyle/>
                        <a:p>
                          <a:pPr marL="0" marR="0" algn="just">
                            <a:lnSpc>
                              <a:spcPct val="150000"/>
                            </a:lnSpc>
                            <a:spcBef>
                              <a:spcPts val="0"/>
                            </a:spcBef>
                            <a:spcAft>
                              <a:spcPts val="0"/>
                            </a:spcAft>
                          </a:pPr>
                          <a:r>
                            <a:rPr lang="en-US" sz="1600">
                              <a:effectLst/>
                            </a:rPr>
                            <a:t>Blade airfoil</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hMerge="1">
                      <a:txBody>
                        <a:bodyPr/>
                        <a:lstStyle/>
                        <a:p>
                          <a:endParaRPr lang="en-US"/>
                        </a:p>
                      </a:txBody>
                      <a:tcPr/>
                    </a:tc>
                    <a:tc gridSpan="2">
                      <a:txBody>
                        <a:bodyPr/>
                        <a:lstStyle/>
                        <a:p>
                          <a:pPr marL="0" marR="0" algn="just">
                            <a:lnSpc>
                              <a:spcPct val="150000"/>
                            </a:lnSpc>
                            <a:spcBef>
                              <a:spcPts val="0"/>
                            </a:spcBef>
                            <a:spcAft>
                              <a:spcPts val="0"/>
                            </a:spcAft>
                          </a:pPr>
                          <a:r>
                            <a:rPr lang="en-US" sz="1600">
                              <a:effectLst/>
                            </a:rPr>
                            <a:t>3 x NACA 0021</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3103560718"/>
                      </a:ext>
                    </a:extLst>
                  </a:tr>
                  <a:tr h="0">
                    <a:tc gridSpan="2">
                      <a:txBody>
                        <a:bodyPr/>
                        <a:lstStyle/>
                        <a:p>
                          <a:pPr marL="0" marR="0" algn="just">
                            <a:lnSpc>
                              <a:spcPct val="150000"/>
                            </a:lnSpc>
                            <a:spcBef>
                              <a:spcPts val="0"/>
                            </a:spcBef>
                            <a:spcAft>
                              <a:spcPts val="0"/>
                            </a:spcAft>
                          </a:pPr>
                          <a:r>
                            <a:rPr lang="en-US" sz="1600" dirty="0">
                              <a:effectLst/>
                            </a:rPr>
                            <a:t>Rotor height (m)</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hMerge="1">
                      <a:txBody>
                        <a:bodyPr/>
                        <a:lstStyle/>
                        <a:p>
                          <a:endParaRPr lang="en-US"/>
                        </a:p>
                      </a:txBody>
                      <a:tcPr/>
                    </a:tc>
                    <a:tc gridSpan="2">
                      <a:txBody>
                        <a:bodyPr/>
                        <a:lstStyle/>
                        <a:p>
                          <a:pPr marL="0" marR="0" algn="just">
                            <a:lnSpc>
                              <a:spcPct val="150000"/>
                            </a:lnSpc>
                            <a:spcBef>
                              <a:spcPts val="0"/>
                            </a:spcBef>
                            <a:spcAft>
                              <a:spcPts val="0"/>
                            </a:spcAft>
                          </a:pPr>
                          <a:r>
                            <a:rPr lang="en-US" sz="1600">
                              <a:effectLst/>
                            </a:rPr>
                            <a:t>2.5</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3019851874"/>
                      </a:ext>
                    </a:extLst>
                  </a:tr>
                  <a:tr h="0">
                    <a:tc gridSpan="2">
                      <a:txBody>
                        <a:bodyPr/>
                        <a:lstStyle/>
                        <a:p>
                          <a:pPr marL="0" marR="0" algn="just">
                            <a:lnSpc>
                              <a:spcPct val="150000"/>
                            </a:lnSpc>
                            <a:spcBef>
                              <a:spcPts val="0"/>
                            </a:spcBef>
                            <a:spcAft>
                              <a:spcPts val="0"/>
                            </a:spcAft>
                          </a:pPr>
                          <a:r>
                            <a:rPr lang="en-US" sz="1600">
                              <a:effectLst/>
                            </a:rPr>
                            <a:t>Rotor diameter (m)</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hMerge="1">
                      <a:txBody>
                        <a:bodyPr/>
                        <a:lstStyle/>
                        <a:p>
                          <a:endParaRPr lang="en-US"/>
                        </a:p>
                      </a:txBody>
                      <a:tcPr/>
                    </a:tc>
                    <a:tc gridSpan="2">
                      <a:txBody>
                        <a:bodyPr/>
                        <a:lstStyle/>
                        <a:p>
                          <a:pPr marL="0" marR="0" algn="just">
                            <a:lnSpc>
                              <a:spcPct val="150000"/>
                            </a:lnSpc>
                            <a:spcBef>
                              <a:spcPts val="0"/>
                            </a:spcBef>
                            <a:spcAft>
                              <a:spcPts val="0"/>
                            </a:spcAft>
                          </a:pPr>
                          <a:r>
                            <a:rPr lang="en-US" sz="1600">
                              <a:effectLst/>
                            </a:rPr>
                            <a:t>2</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2562368890"/>
                      </a:ext>
                    </a:extLst>
                  </a:tr>
                  <a:tr h="0">
                    <a:tc gridSpan="2">
                      <a:txBody>
                        <a:bodyPr/>
                        <a:lstStyle/>
                        <a:p>
                          <a:pPr marL="0" marR="0" algn="just">
                            <a:lnSpc>
                              <a:spcPct val="150000"/>
                            </a:lnSpc>
                            <a:spcBef>
                              <a:spcPts val="0"/>
                            </a:spcBef>
                            <a:spcAft>
                              <a:spcPts val="0"/>
                            </a:spcAft>
                          </a:pPr>
                          <a:r>
                            <a:rPr lang="en-US" sz="1600">
                              <a:effectLst/>
                            </a:rPr>
                            <a:t>Solidity</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hMerge="1">
                      <a:txBody>
                        <a:bodyPr/>
                        <a:lstStyle/>
                        <a:p>
                          <a:endParaRPr lang="en-US"/>
                        </a:p>
                      </a:txBody>
                      <a:tcPr/>
                    </a:tc>
                    <a:tc gridSpan="2">
                      <a:txBody>
                        <a:bodyPr/>
                        <a:lstStyle/>
                        <a:p>
                          <a:pPr marL="0" marR="0" algn="just">
                            <a:lnSpc>
                              <a:spcPct val="150000"/>
                            </a:lnSpc>
                            <a:spcBef>
                              <a:spcPts val="0"/>
                            </a:spcBef>
                            <a:spcAft>
                              <a:spcPts val="0"/>
                            </a:spcAft>
                          </a:pPr>
                          <a:r>
                            <a:rPr lang="en-US" sz="1600" dirty="0">
                              <a:effectLst/>
                            </a:rPr>
                            <a:t>0.2 </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3013478588"/>
                      </a:ext>
                    </a:extLst>
                  </a:tr>
                  <a:tr h="0">
                    <a:tc gridSpan="2">
                      <a:txBody>
                        <a:bodyPr/>
                        <a:lstStyle/>
                        <a:p>
                          <a:pPr marL="0" marR="0" algn="just">
                            <a:lnSpc>
                              <a:spcPct val="150000"/>
                            </a:lnSpc>
                            <a:spcBef>
                              <a:spcPts val="0"/>
                            </a:spcBef>
                            <a:spcAft>
                              <a:spcPts val="0"/>
                            </a:spcAft>
                          </a:pPr>
                          <a:r>
                            <a:rPr lang="en-US" sz="1600" dirty="0">
                              <a:effectLst/>
                            </a:rPr>
                            <a:t>Blade chord (m)</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hMerge="1">
                      <a:txBody>
                        <a:bodyPr/>
                        <a:lstStyle/>
                        <a:p>
                          <a:endParaRPr lang="en-US"/>
                        </a:p>
                      </a:txBody>
                      <a:tcPr/>
                    </a:tc>
                    <a:tc gridSpan="2">
                      <a:txBody>
                        <a:bodyPr/>
                        <a:lstStyle/>
                        <a:p>
                          <a:pPr marL="0" marR="0" algn="just">
                            <a:lnSpc>
                              <a:spcPct val="150000"/>
                            </a:lnSpc>
                            <a:spcBef>
                              <a:spcPts val="0"/>
                            </a:spcBef>
                            <a:spcAft>
                              <a:spcPts val="0"/>
                            </a:spcAft>
                          </a:pPr>
                          <a:r>
                            <a:rPr lang="en-US" sz="1600">
                              <a:effectLst/>
                            </a:rPr>
                            <a:t>0.13</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3450807643"/>
                      </a:ext>
                    </a:extLst>
                  </a:tr>
                  <a:tr h="160973">
                    <a:tc>
                      <a:txBody>
                        <a:bodyPr/>
                        <a:lstStyle/>
                        <a:p>
                          <a:pPr marL="0" marR="0" algn="just">
                            <a:lnSpc>
                              <a:spcPct val="150000"/>
                            </a:lnSpc>
                            <a:spcBef>
                              <a:spcPts val="0"/>
                            </a:spcBef>
                            <a:spcAft>
                              <a:spcPts val="0"/>
                            </a:spcAft>
                          </a:pPr>
                          <a:r>
                            <a:rPr lang="en-US" sz="1600" dirty="0">
                              <a:effectLst/>
                            </a:rPr>
                            <a:t>TSR</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dirty="0" smtClean="0">
                              <a:effectLst/>
                            </a:rPr>
                            <a:t>2.8 </a:t>
                          </a:r>
                          <a:r>
                            <a:rPr lang="en-US" sz="1600" dirty="0">
                              <a:effectLst/>
                            </a:rPr>
                            <a:t>– </a:t>
                          </a:r>
                          <a:r>
                            <a:rPr lang="en-US" sz="1600" dirty="0" smtClean="0">
                              <a:effectLst/>
                            </a:rPr>
                            <a:t>3.4</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2829824013"/>
                      </a:ext>
                    </a:extLst>
                  </a:tr>
                  <a:tr h="160973">
                    <a:tc>
                      <a:txBody>
                        <a:bodyPr/>
                        <a:lstStyle/>
                        <a:p>
                          <a:pPr marL="0" marR="0" algn="l">
                            <a:lnSpc>
                              <a:spcPct val="150000"/>
                            </a:lnSpc>
                            <a:spcBef>
                              <a:spcPts val="0"/>
                            </a:spcBef>
                            <a:spcAft>
                              <a:spcPts val="0"/>
                            </a:spcAft>
                          </a:pPr>
                          <a:r>
                            <a:rPr lang="en-US" sz="1600" dirty="0" smtClean="0">
                              <a:effectLst/>
                              <a:latin typeface="Times New Roman" panose="02020603050405020304" pitchFamily="18" charset="0"/>
                              <a:ea typeface="MS Mincho"/>
                              <a:cs typeface="Times New Roman" panose="02020603050405020304" pitchFamily="18" charset="0"/>
                            </a:rPr>
                            <a:t>Blade</a:t>
                          </a:r>
                          <a:r>
                            <a:rPr lang="en-US" sz="1600" baseline="0" dirty="0" smtClean="0">
                              <a:effectLst/>
                              <a:latin typeface="Times New Roman" panose="02020603050405020304" pitchFamily="18" charset="0"/>
                              <a:ea typeface="MS Mincho"/>
                              <a:cs typeface="Times New Roman" panose="02020603050405020304" pitchFamily="18" charset="0"/>
                            </a:rPr>
                            <a:t> pitch angle (</a:t>
                          </a:r>
                          <a14:m>
                            <m:oMath xmlns:m="http://schemas.openxmlformats.org/officeDocument/2006/math">
                              <m:r>
                                <a:rPr lang="en-US" sz="1600" b="0" i="1" baseline="0" smtClean="0">
                                  <a:effectLst/>
                                  <a:latin typeface="Cambria Math" panose="02040503050406030204" pitchFamily="18" charset="0"/>
                                  <a:ea typeface="MS Mincho"/>
                                  <a:cs typeface="Times New Roman" panose="02020603050405020304" pitchFamily="18" charset="0"/>
                                </a:rPr>
                                <m:t>°</m:t>
                              </m:r>
                            </m:oMath>
                          </a14:m>
                          <a:r>
                            <a:rPr lang="en-US" sz="1600" baseline="0" dirty="0" smtClean="0">
                              <a:effectLst/>
                              <a:latin typeface="Times New Roman" panose="02020603050405020304" pitchFamily="18" charset="0"/>
                              <a:ea typeface="MS Mincho"/>
                              <a:cs typeface="Times New Roman" panose="02020603050405020304" pitchFamily="18" charset="0"/>
                            </a:rPr>
                            <a:t>)</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14:m>
                            <m:oMathPara xmlns:m="http://schemas.openxmlformats.org/officeDocument/2006/math">
                              <m:oMathParaPr>
                                <m:jc m:val="left"/>
                              </m:oMathParaPr>
                              <m:oMath xmlns:m="http://schemas.openxmlformats.org/officeDocument/2006/math">
                                <m:r>
                                  <a:rPr lang="en-US" sz="1600" b="0" i="1" smtClean="0">
                                    <a:effectLst/>
                                    <a:latin typeface="Cambria Math" panose="02040503050406030204" pitchFamily="18" charset="0"/>
                                    <a:ea typeface="MS Mincho"/>
                                    <a:cs typeface="Times New Roman" panose="02020603050405020304" pitchFamily="18" charset="0"/>
                                  </a:rPr>
                                  <m:t>[−4,+4]</m:t>
                                </m:r>
                              </m:oMath>
                            </m:oMathPara>
                          </a14:m>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3814037696"/>
                      </a:ext>
                    </a:extLst>
                  </a:tr>
                </a:tbl>
              </a:graphicData>
            </a:graphic>
          </p:graphicFrame>
        </mc:Choice>
        <mc:Fallback xmlns="">
          <p:graphicFrame>
            <p:nvGraphicFramePr>
              <p:cNvPr id="27" name="Table 26"/>
              <p:cNvGraphicFramePr>
                <a:graphicFrameLocks noGrp="1"/>
              </p:cNvGraphicFramePr>
              <p:nvPr>
                <p:extLst>
                  <p:ext uri="{D42A27DB-BD31-4B8C-83A1-F6EECF244321}">
                    <p14:modId xmlns:p14="http://schemas.microsoft.com/office/powerpoint/2010/main" val="3722783951"/>
                  </p:ext>
                </p:extLst>
              </p:nvPr>
            </p:nvGraphicFramePr>
            <p:xfrm>
              <a:off x="5307933" y="3396128"/>
              <a:ext cx="4674267" cy="3248025"/>
            </p:xfrm>
            <a:graphic>
              <a:graphicData uri="http://schemas.openxmlformats.org/drawingml/2006/table">
                <a:tbl>
                  <a:tblPr firstRow="1" firstCol="1" bandRow="1">
                    <a:tableStyleId>{3B4B98B0-60AC-42C2-AFA5-B58CD77FA1E5}</a:tableStyleId>
                  </a:tblPr>
                  <a:tblGrid>
                    <a:gridCol w="2183468">
                      <a:extLst>
                        <a:ext uri="{9D8B030D-6E8A-4147-A177-3AD203B41FA5}">
                          <a16:colId xmlns:a16="http://schemas.microsoft.com/office/drawing/2014/main" val="835965144"/>
                        </a:ext>
                      </a:extLst>
                    </a:gridCol>
                    <a:gridCol w="162560">
                      <a:extLst>
                        <a:ext uri="{9D8B030D-6E8A-4147-A177-3AD203B41FA5}">
                          <a16:colId xmlns:a16="http://schemas.microsoft.com/office/drawing/2014/main" val="4272542621"/>
                        </a:ext>
                      </a:extLst>
                    </a:gridCol>
                    <a:gridCol w="2165679">
                      <a:extLst>
                        <a:ext uri="{9D8B030D-6E8A-4147-A177-3AD203B41FA5}">
                          <a16:colId xmlns:a16="http://schemas.microsoft.com/office/drawing/2014/main" val="314331022"/>
                        </a:ext>
                      </a:extLst>
                    </a:gridCol>
                    <a:gridCol w="162560">
                      <a:extLst>
                        <a:ext uri="{9D8B030D-6E8A-4147-A177-3AD203B41FA5}">
                          <a16:colId xmlns:a16="http://schemas.microsoft.com/office/drawing/2014/main" val="4010281763"/>
                        </a:ext>
                      </a:extLst>
                    </a:gridCol>
                  </a:tblGrid>
                  <a:tr h="365760">
                    <a:tc gridSpan="2">
                      <a:txBody>
                        <a:bodyPr/>
                        <a:lstStyle/>
                        <a:p>
                          <a:pPr marL="0" marR="0" algn="just">
                            <a:lnSpc>
                              <a:spcPct val="150000"/>
                            </a:lnSpc>
                            <a:spcBef>
                              <a:spcPts val="0"/>
                            </a:spcBef>
                            <a:spcAft>
                              <a:spcPts val="0"/>
                            </a:spcAft>
                          </a:pPr>
                          <a:r>
                            <a:rPr lang="en-US" sz="1600" dirty="0">
                              <a:effectLst/>
                            </a:rPr>
                            <a:t>Design wind speed (m/s)</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hMerge="1">
                      <a:txBody>
                        <a:bodyPr/>
                        <a:lstStyle/>
                        <a:p>
                          <a:endParaRPr lang="en-US"/>
                        </a:p>
                      </a:txBody>
                      <a:tcPr/>
                    </a:tc>
                    <a:tc gridSpan="2">
                      <a:txBody>
                        <a:bodyPr/>
                        <a:lstStyle/>
                        <a:p>
                          <a:pPr marL="0" marR="0" algn="just">
                            <a:lnSpc>
                              <a:spcPct val="150000"/>
                            </a:lnSpc>
                            <a:spcBef>
                              <a:spcPts val="0"/>
                            </a:spcBef>
                            <a:spcAft>
                              <a:spcPts val="0"/>
                            </a:spcAft>
                          </a:pPr>
                          <a:r>
                            <a:rPr lang="en-US" sz="1600" b="0" dirty="0">
                              <a:effectLst/>
                            </a:rPr>
                            <a:t>6</a:t>
                          </a:r>
                          <a:endParaRPr lang="en-US" sz="1600" b="0" dirty="0">
                            <a:effectLst/>
                            <a:latin typeface="Times New Roman" panose="02020603050405020304" pitchFamily="18" charset="0"/>
                            <a:ea typeface="MS Mincho"/>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3436304917"/>
                      </a:ext>
                    </a:extLst>
                  </a:tr>
                  <a:tr h="365760">
                    <a:tc gridSpan="2">
                      <a:txBody>
                        <a:bodyPr/>
                        <a:lstStyle/>
                        <a:p>
                          <a:pPr marL="0" marR="0" algn="just">
                            <a:lnSpc>
                              <a:spcPct val="150000"/>
                            </a:lnSpc>
                            <a:spcBef>
                              <a:spcPts val="0"/>
                            </a:spcBef>
                            <a:spcAft>
                              <a:spcPts val="0"/>
                            </a:spcAft>
                          </a:pPr>
                          <a:r>
                            <a:rPr lang="en-US" sz="1600" dirty="0">
                              <a:effectLst/>
                            </a:rPr>
                            <a:t>Swept area (m</a:t>
                          </a:r>
                          <a:r>
                            <a:rPr lang="en-US" sz="1600" baseline="30000" dirty="0">
                              <a:effectLst/>
                            </a:rPr>
                            <a:t>2</a:t>
                          </a:r>
                          <a:r>
                            <a:rPr lang="en-US" sz="1600" dirty="0">
                              <a:effectLst/>
                            </a:rPr>
                            <a:t>)</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hMerge="1">
                      <a:txBody>
                        <a:bodyPr/>
                        <a:lstStyle/>
                        <a:p>
                          <a:endParaRPr lang="en-US"/>
                        </a:p>
                      </a:txBody>
                      <a:tcPr/>
                    </a:tc>
                    <a:tc gridSpan="2">
                      <a:txBody>
                        <a:bodyPr/>
                        <a:lstStyle/>
                        <a:p>
                          <a:pPr marL="0" marR="0" algn="just">
                            <a:lnSpc>
                              <a:spcPct val="150000"/>
                            </a:lnSpc>
                            <a:spcBef>
                              <a:spcPts val="0"/>
                            </a:spcBef>
                            <a:spcAft>
                              <a:spcPts val="0"/>
                            </a:spcAft>
                          </a:pPr>
                          <a:r>
                            <a:rPr lang="en-US" sz="1600">
                              <a:effectLst/>
                            </a:rPr>
                            <a:t>5</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4101334020"/>
                      </a:ext>
                    </a:extLst>
                  </a:tr>
                  <a:tr h="365760">
                    <a:tc gridSpan="2">
                      <a:txBody>
                        <a:bodyPr/>
                        <a:lstStyle/>
                        <a:p>
                          <a:pPr marL="0" marR="0" algn="just">
                            <a:lnSpc>
                              <a:spcPct val="150000"/>
                            </a:lnSpc>
                            <a:spcBef>
                              <a:spcPts val="0"/>
                            </a:spcBef>
                            <a:spcAft>
                              <a:spcPts val="0"/>
                            </a:spcAft>
                          </a:pPr>
                          <a:r>
                            <a:rPr lang="en-US" sz="1600">
                              <a:effectLst/>
                            </a:rPr>
                            <a:t>Blade airfoil</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hMerge="1">
                      <a:txBody>
                        <a:bodyPr/>
                        <a:lstStyle/>
                        <a:p>
                          <a:endParaRPr lang="en-US"/>
                        </a:p>
                      </a:txBody>
                      <a:tcPr/>
                    </a:tc>
                    <a:tc gridSpan="2">
                      <a:txBody>
                        <a:bodyPr/>
                        <a:lstStyle/>
                        <a:p>
                          <a:pPr marL="0" marR="0" algn="just">
                            <a:lnSpc>
                              <a:spcPct val="150000"/>
                            </a:lnSpc>
                            <a:spcBef>
                              <a:spcPts val="0"/>
                            </a:spcBef>
                            <a:spcAft>
                              <a:spcPts val="0"/>
                            </a:spcAft>
                          </a:pPr>
                          <a:r>
                            <a:rPr lang="en-US" sz="1600">
                              <a:effectLst/>
                            </a:rPr>
                            <a:t>3 x NACA 0021</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3103560718"/>
                      </a:ext>
                    </a:extLst>
                  </a:tr>
                  <a:tr h="365760">
                    <a:tc gridSpan="2">
                      <a:txBody>
                        <a:bodyPr/>
                        <a:lstStyle/>
                        <a:p>
                          <a:pPr marL="0" marR="0" algn="just">
                            <a:lnSpc>
                              <a:spcPct val="150000"/>
                            </a:lnSpc>
                            <a:spcBef>
                              <a:spcPts val="0"/>
                            </a:spcBef>
                            <a:spcAft>
                              <a:spcPts val="0"/>
                            </a:spcAft>
                          </a:pPr>
                          <a:r>
                            <a:rPr lang="en-US" sz="1600" dirty="0">
                              <a:effectLst/>
                            </a:rPr>
                            <a:t>Rotor height (m)</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hMerge="1">
                      <a:txBody>
                        <a:bodyPr/>
                        <a:lstStyle/>
                        <a:p>
                          <a:endParaRPr lang="en-US"/>
                        </a:p>
                      </a:txBody>
                      <a:tcPr/>
                    </a:tc>
                    <a:tc gridSpan="2">
                      <a:txBody>
                        <a:bodyPr/>
                        <a:lstStyle/>
                        <a:p>
                          <a:pPr marL="0" marR="0" algn="just">
                            <a:lnSpc>
                              <a:spcPct val="150000"/>
                            </a:lnSpc>
                            <a:spcBef>
                              <a:spcPts val="0"/>
                            </a:spcBef>
                            <a:spcAft>
                              <a:spcPts val="0"/>
                            </a:spcAft>
                          </a:pPr>
                          <a:r>
                            <a:rPr lang="en-US" sz="1600">
                              <a:effectLst/>
                            </a:rPr>
                            <a:t>2.5</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3019851874"/>
                      </a:ext>
                    </a:extLst>
                  </a:tr>
                  <a:tr h="365760">
                    <a:tc gridSpan="2">
                      <a:txBody>
                        <a:bodyPr/>
                        <a:lstStyle/>
                        <a:p>
                          <a:pPr marL="0" marR="0" algn="just">
                            <a:lnSpc>
                              <a:spcPct val="150000"/>
                            </a:lnSpc>
                            <a:spcBef>
                              <a:spcPts val="0"/>
                            </a:spcBef>
                            <a:spcAft>
                              <a:spcPts val="0"/>
                            </a:spcAft>
                          </a:pPr>
                          <a:r>
                            <a:rPr lang="en-US" sz="1600">
                              <a:effectLst/>
                            </a:rPr>
                            <a:t>Rotor diameter (m)</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hMerge="1">
                      <a:txBody>
                        <a:bodyPr/>
                        <a:lstStyle/>
                        <a:p>
                          <a:endParaRPr lang="en-US"/>
                        </a:p>
                      </a:txBody>
                      <a:tcPr/>
                    </a:tc>
                    <a:tc gridSpan="2">
                      <a:txBody>
                        <a:bodyPr/>
                        <a:lstStyle/>
                        <a:p>
                          <a:pPr marL="0" marR="0" algn="just">
                            <a:lnSpc>
                              <a:spcPct val="150000"/>
                            </a:lnSpc>
                            <a:spcBef>
                              <a:spcPts val="0"/>
                            </a:spcBef>
                            <a:spcAft>
                              <a:spcPts val="0"/>
                            </a:spcAft>
                          </a:pPr>
                          <a:r>
                            <a:rPr lang="en-US" sz="1600">
                              <a:effectLst/>
                            </a:rPr>
                            <a:t>2</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2562368890"/>
                      </a:ext>
                    </a:extLst>
                  </a:tr>
                  <a:tr h="321945">
                    <a:tc gridSpan="2">
                      <a:txBody>
                        <a:bodyPr/>
                        <a:lstStyle/>
                        <a:p>
                          <a:pPr marL="0" marR="0" algn="just">
                            <a:lnSpc>
                              <a:spcPct val="150000"/>
                            </a:lnSpc>
                            <a:spcBef>
                              <a:spcPts val="0"/>
                            </a:spcBef>
                            <a:spcAft>
                              <a:spcPts val="0"/>
                            </a:spcAft>
                          </a:pPr>
                          <a:r>
                            <a:rPr lang="en-US" sz="1600">
                              <a:effectLst/>
                            </a:rPr>
                            <a:t>Solidity</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hMerge="1">
                      <a:txBody>
                        <a:bodyPr/>
                        <a:lstStyle/>
                        <a:p>
                          <a:endParaRPr lang="en-US"/>
                        </a:p>
                      </a:txBody>
                      <a:tcPr/>
                    </a:tc>
                    <a:tc gridSpan="2">
                      <a:txBody>
                        <a:bodyPr/>
                        <a:lstStyle/>
                        <a:p>
                          <a:pPr marL="0" marR="0" algn="just">
                            <a:lnSpc>
                              <a:spcPct val="150000"/>
                            </a:lnSpc>
                            <a:spcBef>
                              <a:spcPts val="0"/>
                            </a:spcBef>
                            <a:spcAft>
                              <a:spcPts val="0"/>
                            </a:spcAft>
                          </a:pPr>
                          <a:r>
                            <a:rPr lang="en-US" sz="1600" dirty="0">
                              <a:effectLst/>
                            </a:rPr>
                            <a:t>0.2 </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3013478588"/>
                      </a:ext>
                    </a:extLst>
                  </a:tr>
                  <a:tr h="365760">
                    <a:tc gridSpan="2">
                      <a:txBody>
                        <a:bodyPr/>
                        <a:lstStyle/>
                        <a:p>
                          <a:pPr marL="0" marR="0" algn="just">
                            <a:lnSpc>
                              <a:spcPct val="150000"/>
                            </a:lnSpc>
                            <a:spcBef>
                              <a:spcPts val="0"/>
                            </a:spcBef>
                            <a:spcAft>
                              <a:spcPts val="0"/>
                            </a:spcAft>
                          </a:pPr>
                          <a:r>
                            <a:rPr lang="en-US" sz="1600" dirty="0">
                              <a:effectLst/>
                            </a:rPr>
                            <a:t>Blade chord (m)</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hMerge="1">
                      <a:txBody>
                        <a:bodyPr/>
                        <a:lstStyle/>
                        <a:p>
                          <a:endParaRPr lang="en-US"/>
                        </a:p>
                      </a:txBody>
                      <a:tcPr/>
                    </a:tc>
                    <a:tc gridSpan="2">
                      <a:txBody>
                        <a:bodyPr/>
                        <a:lstStyle/>
                        <a:p>
                          <a:pPr marL="0" marR="0" algn="just">
                            <a:lnSpc>
                              <a:spcPct val="150000"/>
                            </a:lnSpc>
                            <a:spcBef>
                              <a:spcPts val="0"/>
                            </a:spcBef>
                            <a:spcAft>
                              <a:spcPts val="0"/>
                            </a:spcAft>
                          </a:pPr>
                          <a:r>
                            <a:rPr lang="en-US" sz="1600">
                              <a:effectLst/>
                            </a:rPr>
                            <a:t>0.13</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3450807643"/>
                      </a:ext>
                    </a:extLst>
                  </a:tr>
                  <a:tr h="365760">
                    <a:tc>
                      <a:txBody>
                        <a:bodyPr/>
                        <a:lstStyle/>
                        <a:p>
                          <a:pPr marL="0" marR="0" algn="just">
                            <a:lnSpc>
                              <a:spcPct val="150000"/>
                            </a:lnSpc>
                            <a:spcBef>
                              <a:spcPts val="0"/>
                            </a:spcBef>
                            <a:spcAft>
                              <a:spcPts val="0"/>
                            </a:spcAft>
                          </a:pPr>
                          <a:r>
                            <a:rPr lang="en-US" sz="1600" dirty="0">
                              <a:effectLst/>
                            </a:rPr>
                            <a:t>TSR</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dirty="0" smtClean="0">
                              <a:effectLst/>
                            </a:rPr>
                            <a:t>2.8 </a:t>
                          </a:r>
                          <a:r>
                            <a:rPr lang="en-US" sz="1600" dirty="0">
                              <a:effectLst/>
                            </a:rPr>
                            <a:t>– </a:t>
                          </a:r>
                          <a:r>
                            <a:rPr lang="en-US" sz="1600" dirty="0" smtClean="0">
                              <a:effectLst/>
                            </a:rPr>
                            <a:t>3.4</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2829824013"/>
                      </a:ext>
                    </a:extLst>
                  </a:tr>
                  <a:tr h="365760">
                    <a:tc>
                      <a:txBody>
                        <a:bodyPr/>
                        <a:lstStyle/>
                        <a:p>
                          <a:endParaRPr lang="en-US"/>
                        </a:p>
                      </a:txBody>
                      <a:tcPr marL="68580" marR="68580" marT="0" marB="0">
                        <a:blipFill>
                          <a:blip r:embed="rId9"/>
                          <a:stretch>
                            <a:fillRect t="-790000" r="-114206" b="-21667"/>
                          </a:stretch>
                        </a:blipFill>
                      </a:tcPr>
                    </a:tc>
                    <a:tc>
                      <a:txBody>
                        <a:bodyPr/>
                        <a:lstStyle/>
                        <a:p>
                          <a:pPr marL="0" marR="0" algn="just">
                            <a:lnSpc>
                              <a:spcPct val="150000"/>
                            </a:lnSpc>
                            <a:spcBef>
                              <a:spcPts val="0"/>
                            </a:spcBef>
                            <a:spcAft>
                              <a:spcPts val="0"/>
                            </a:spcAft>
                          </a:pP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endParaRPr lang="en-US"/>
                        </a:p>
                      </a:txBody>
                      <a:tcPr marL="68580" marR="68580" marT="0" marB="0">
                        <a:blipFill>
                          <a:blip r:embed="rId9"/>
                          <a:stretch>
                            <a:fillRect l="-108146" t="-790000" r="-7865" b="-21667"/>
                          </a:stretch>
                        </a:blipFill>
                      </a:tcPr>
                    </a:tc>
                    <a:tc>
                      <a:txBody>
                        <a:bodyPr/>
                        <a:lstStyle/>
                        <a:p>
                          <a:pPr marL="0" marR="0" algn="just">
                            <a:lnSpc>
                              <a:spcPct val="150000"/>
                            </a:lnSpc>
                            <a:spcBef>
                              <a:spcPts val="0"/>
                            </a:spcBef>
                            <a:spcAft>
                              <a:spcPts val="0"/>
                            </a:spcAft>
                          </a:pP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3814037696"/>
                      </a:ext>
                    </a:extLst>
                  </a:tr>
                </a:tbl>
              </a:graphicData>
            </a:graphic>
          </p:graphicFrame>
        </mc:Fallback>
      </mc:AlternateContent>
    </p:spTree>
    <p:extLst>
      <p:ext uri="{BB962C8B-B14F-4D97-AF65-F5344CB8AC3E}">
        <p14:creationId xmlns:p14="http://schemas.microsoft.com/office/powerpoint/2010/main" val="21153248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EEB138E-CAC8-4B8E-A6CA-852CB4FDFC76}" type="slidenum">
              <a:rPr lang="en-US" smtClean="0"/>
              <a:t>25</a:t>
            </a:fld>
            <a:endParaRPr lang="en-US"/>
          </a:p>
        </p:txBody>
      </p:sp>
      <p:sp>
        <p:nvSpPr>
          <p:cNvPr id="4" name="TextBox 3"/>
          <p:cNvSpPr txBox="1"/>
          <p:nvPr/>
        </p:nvSpPr>
        <p:spPr>
          <a:xfrm>
            <a:off x="244262" y="76356"/>
            <a:ext cx="2944011"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5</a:t>
            </a:r>
            <a:r>
              <a:rPr lang="en-US" b="1" dirty="0" smtClean="0">
                <a:latin typeface="Times New Roman" panose="02020603050405020304" pitchFamily="18" charset="0"/>
                <a:cs typeface="Times New Roman" panose="02020603050405020304" pitchFamily="18" charset="0"/>
              </a:rPr>
              <a:t>. DESIGN APPLICATION</a:t>
            </a:r>
          </a:p>
        </p:txBody>
      </p:sp>
      <p:cxnSp>
        <p:nvCxnSpPr>
          <p:cNvPr id="5" name="Elbow Connector 4"/>
          <p:cNvCxnSpPr/>
          <p:nvPr/>
        </p:nvCxnSpPr>
        <p:spPr>
          <a:xfrm>
            <a:off x="411018" y="445688"/>
            <a:ext cx="584200" cy="184666"/>
          </a:xfrm>
          <a:prstGeom prst="bentConnector3">
            <a:avLst>
              <a:gd name="adj1" fmla="val 0"/>
            </a:avLst>
          </a:prstGeom>
          <a:ln>
            <a:tailEnd type="triangle"/>
          </a:ln>
        </p:spPr>
        <p:style>
          <a:lnRef idx="2">
            <a:schemeClr val="dk1"/>
          </a:lnRef>
          <a:fillRef idx="0">
            <a:schemeClr val="dk1"/>
          </a:fillRef>
          <a:effectRef idx="1">
            <a:schemeClr val="dk1"/>
          </a:effectRef>
          <a:fontRef idx="minor">
            <a:schemeClr val="tx1"/>
          </a:fontRef>
        </p:style>
      </p:cxnSp>
      <p:sp>
        <p:nvSpPr>
          <p:cNvPr id="6" name="Rectangle 5"/>
          <p:cNvSpPr/>
          <p:nvPr/>
        </p:nvSpPr>
        <p:spPr>
          <a:xfrm>
            <a:off x="995218" y="445688"/>
            <a:ext cx="2165978" cy="369332"/>
          </a:xfrm>
          <a:prstGeom prst="rect">
            <a:avLst/>
          </a:prstGeom>
        </p:spPr>
        <p:txBody>
          <a:bodyPr wrap="none">
            <a:spAutoFit/>
          </a:bodyPr>
          <a:lstStyle/>
          <a:p>
            <a:r>
              <a:rPr lang="en-US" b="1" dirty="0"/>
              <a:t>Effect of </a:t>
            </a:r>
            <a:r>
              <a:rPr lang="en-US" b="1" dirty="0" smtClean="0"/>
              <a:t>pitch </a:t>
            </a:r>
            <a:r>
              <a:rPr lang="en-US" b="1" dirty="0"/>
              <a:t>angle</a:t>
            </a:r>
          </a:p>
        </p:txBody>
      </p:sp>
      <p:pic>
        <p:nvPicPr>
          <p:cNvPr id="7" name="Picture 6" descr="E:\Downloads\bokeh_plot (18).png"/>
          <p:cNvPicPr/>
          <p:nvPr/>
        </p:nvPicPr>
        <p:blipFill>
          <a:blip r:embed="rId2">
            <a:extLst>
              <a:ext uri="{BEBA8EAE-BF5A-486C-A8C5-ECC9F3942E4B}">
                <a14:imgProps xmlns:a14="http://schemas.microsoft.com/office/drawing/2010/main">
                  <a14:imgLayer r:embed="rId3">
                    <a14:imgEffect>
                      <a14:sharpenSoften amount="25000"/>
                    </a14:imgEffect>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47701" y="999686"/>
            <a:ext cx="4686300" cy="2812343"/>
          </a:xfrm>
          <a:prstGeom prst="rect">
            <a:avLst/>
          </a:prstGeom>
          <a:noFill/>
          <a:ln>
            <a:noFill/>
          </a:ln>
        </p:spPr>
      </p:pic>
      <p:pic>
        <p:nvPicPr>
          <p:cNvPr id="11" name="Picture 10" descr="E:\Downloads\bokeh_plot (17).png"/>
          <p:cNvPicPr/>
          <p:nvPr/>
        </p:nvPicPr>
        <p:blipFill>
          <a:blip r:embed="rId4">
            <a:extLst>
              <a:ext uri="{BEBA8EAE-BF5A-486C-A8C5-ECC9F3942E4B}">
                <a14:imgProps xmlns:a14="http://schemas.microsoft.com/office/drawing/2010/main">
                  <a14:imgLayer r:embed="rId5">
                    <a14:imgEffect>
                      <a14:sharpenSoften amount="25000"/>
                    </a14:imgEffect>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27568" y="3850023"/>
            <a:ext cx="4703188" cy="2822476"/>
          </a:xfrm>
          <a:prstGeom prst="rect">
            <a:avLst/>
          </a:prstGeom>
          <a:noFill/>
          <a:ln>
            <a:noFill/>
          </a:ln>
        </p:spPr>
      </p:pic>
      <p:pic>
        <p:nvPicPr>
          <p:cNvPr id="12" name="Picture 11" descr="E:\Downloads\bokeh_plot (19).png"/>
          <p:cNvPicPr/>
          <p:nvPr/>
        </p:nvPicPr>
        <p:blipFill>
          <a:blip r:embed="rId6">
            <a:extLst>
              <a:ext uri="{BEBA8EAE-BF5A-486C-A8C5-ECC9F3942E4B}">
                <a14:imgProps xmlns:a14="http://schemas.microsoft.com/office/drawing/2010/main">
                  <a14:imgLayer r:embed="rId7">
                    <a14:imgEffect>
                      <a14:sharpenSoften amount="25000"/>
                    </a14:imgEffect>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475557" y="3844794"/>
            <a:ext cx="5021009" cy="3013206"/>
          </a:xfrm>
          <a:prstGeom prst="rect">
            <a:avLst/>
          </a:prstGeom>
          <a:noFill/>
          <a:ln>
            <a:noFill/>
          </a:ln>
        </p:spPr>
      </p:pic>
      <mc:AlternateContent xmlns:mc="http://schemas.openxmlformats.org/markup-compatibility/2006" xmlns:a14="http://schemas.microsoft.com/office/drawing/2010/main">
        <mc:Choice Requires="a14">
          <p:sp>
            <p:nvSpPr>
              <p:cNvPr id="13" name="Rectangle 12"/>
              <p:cNvSpPr/>
              <p:nvPr/>
            </p:nvSpPr>
            <p:spPr>
              <a:xfrm>
                <a:off x="2504616" y="1429388"/>
                <a:ext cx="15434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𝑽</m:t>
                          </m:r>
                        </m:e>
                        <m:sub>
                          <m:r>
                            <a:rPr lang="en-US" b="1" i="0">
                              <a:latin typeface="Cambria Math" panose="02040503050406030204" pitchFamily="18" charset="0"/>
                            </a:rPr>
                            <m:t>∞</m:t>
                          </m:r>
                        </m:sub>
                      </m:sSub>
                      <m:r>
                        <a:rPr lang="en-US" b="1" i="0">
                          <a:latin typeface="Cambria Math" panose="02040503050406030204" pitchFamily="18" charset="0"/>
                        </a:rPr>
                        <m:t>=</m:t>
                      </m:r>
                      <m:r>
                        <a:rPr lang="en-US" b="1" i="0">
                          <a:latin typeface="Cambria Math" panose="02040503050406030204" pitchFamily="18" charset="0"/>
                        </a:rPr>
                        <m:t>𝟒</m:t>
                      </m:r>
                      <m:r>
                        <a:rPr lang="en-US" b="1" i="0">
                          <a:latin typeface="Cambria Math" panose="02040503050406030204" pitchFamily="18" charset="0"/>
                        </a:rPr>
                        <m:t> </m:t>
                      </m:r>
                      <m:f>
                        <m:fPr>
                          <m:type m:val="lin"/>
                          <m:ctrlPr>
                            <a:rPr lang="en-US" b="1" i="1">
                              <a:latin typeface="Cambria Math" panose="02040503050406030204" pitchFamily="18" charset="0"/>
                            </a:rPr>
                          </m:ctrlPr>
                        </m:fPr>
                        <m:num>
                          <m:r>
                            <a:rPr lang="en-US" b="1" i="1">
                              <a:latin typeface="Cambria Math" panose="02040503050406030204" pitchFamily="18" charset="0"/>
                            </a:rPr>
                            <m:t>𝒎</m:t>
                          </m:r>
                        </m:num>
                        <m:den>
                          <m:r>
                            <a:rPr lang="en-US" b="1" i="1">
                              <a:latin typeface="Cambria Math" panose="02040503050406030204" pitchFamily="18" charset="0"/>
                            </a:rPr>
                            <m:t>𝒔</m:t>
                          </m:r>
                        </m:den>
                      </m:f>
                    </m:oMath>
                  </m:oMathPara>
                </a14:m>
                <a:endParaRPr lang="en-US" b="1" dirty="0"/>
              </a:p>
            </p:txBody>
          </p:sp>
        </mc:Choice>
        <mc:Fallback xmlns="">
          <p:sp>
            <p:nvSpPr>
              <p:cNvPr id="13" name="Rectangle 12"/>
              <p:cNvSpPr>
                <a:spLocks noRot="1" noChangeAspect="1" noMove="1" noResize="1" noEditPoints="1" noAdjustHandles="1" noChangeArrowheads="1" noChangeShapeType="1" noTextEdit="1"/>
              </p:cNvSpPr>
              <p:nvPr/>
            </p:nvSpPr>
            <p:spPr>
              <a:xfrm>
                <a:off x="2504616" y="1429388"/>
                <a:ext cx="1543499" cy="369332"/>
              </a:xfrm>
              <a:prstGeom prst="rect">
                <a:avLst/>
              </a:prstGeom>
              <a:blipFill>
                <a:blip r:embed="rId8"/>
                <a:stretch>
                  <a:fillRect t="-114754" r="-31621" b="-1770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8004870" y="1347248"/>
                <a:ext cx="15434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𝑽</m:t>
                          </m:r>
                        </m:e>
                        <m:sub>
                          <m:r>
                            <a:rPr lang="en-US" b="1" i="0">
                              <a:latin typeface="Cambria Math" panose="02040503050406030204" pitchFamily="18" charset="0"/>
                            </a:rPr>
                            <m:t>∞</m:t>
                          </m:r>
                        </m:sub>
                      </m:sSub>
                      <m:r>
                        <a:rPr lang="en-US" b="1" i="0">
                          <a:latin typeface="Cambria Math" panose="02040503050406030204" pitchFamily="18" charset="0"/>
                        </a:rPr>
                        <m:t>=</m:t>
                      </m:r>
                      <m:r>
                        <a:rPr lang="en-US" b="1" i="0">
                          <a:latin typeface="Cambria Math" panose="02040503050406030204" pitchFamily="18" charset="0"/>
                        </a:rPr>
                        <m:t>𝟒</m:t>
                      </m:r>
                      <m:r>
                        <a:rPr lang="en-US" b="1" i="0">
                          <a:latin typeface="Cambria Math" panose="02040503050406030204" pitchFamily="18" charset="0"/>
                        </a:rPr>
                        <m:t> </m:t>
                      </m:r>
                      <m:f>
                        <m:fPr>
                          <m:type m:val="lin"/>
                          <m:ctrlPr>
                            <a:rPr lang="en-US" b="1" i="1">
                              <a:latin typeface="Cambria Math" panose="02040503050406030204" pitchFamily="18" charset="0"/>
                            </a:rPr>
                          </m:ctrlPr>
                        </m:fPr>
                        <m:num>
                          <m:r>
                            <a:rPr lang="en-US" b="1" i="1">
                              <a:latin typeface="Cambria Math" panose="02040503050406030204" pitchFamily="18" charset="0"/>
                            </a:rPr>
                            <m:t>𝒎</m:t>
                          </m:r>
                        </m:num>
                        <m:den>
                          <m:r>
                            <a:rPr lang="en-US" b="1" i="1">
                              <a:latin typeface="Cambria Math" panose="02040503050406030204" pitchFamily="18" charset="0"/>
                            </a:rPr>
                            <m:t>𝒔</m:t>
                          </m:r>
                        </m:den>
                      </m:f>
                    </m:oMath>
                  </m:oMathPara>
                </a14:m>
                <a:endParaRPr lang="en-US" b="1" dirty="0"/>
              </a:p>
            </p:txBody>
          </p:sp>
        </mc:Choice>
        <mc:Fallback xmlns="">
          <p:sp>
            <p:nvSpPr>
              <p:cNvPr id="14" name="Rectangle 13"/>
              <p:cNvSpPr>
                <a:spLocks noRot="1" noChangeAspect="1" noMove="1" noResize="1" noEditPoints="1" noAdjustHandles="1" noChangeArrowheads="1" noChangeShapeType="1" noTextEdit="1"/>
              </p:cNvSpPr>
              <p:nvPr/>
            </p:nvSpPr>
            <p:spPr>
              <a:xfrm>
                <a:off x="8004870" y="1347248"/>
                <a:ext cx="1543499" cy="369332"/>
              </a:xfrm>
              <a:prstGeom prst="rect">
                <a:avLst/>
              </a:prstGeom>
              <a:blipFill>
                <a:blip r:embed="rId9"/>
                <a:stretch>
                  <a:fillRect t="-114754" r="-32016" b="-177049"/>
                </a:stretch>
              </a:blipFill>
            </p:spPr>
            <p:txBody>
              <a:bodyPr/>
              <a:lstStyle/>
              <a:p>
                <a:r>
                  <a:rPr lang="en-US">
                    <a:noFill/>
                  </a:rPr>
                  <a:t> </a:t>
                </a:r>
              </a:p>
            </p:txBody>
          </p:sp>
        </mc:Fallback>
      </mc:AlternateContent>
      <p:pic>
        <p:nvPicPr>
          <p:cNvPr id="16" name="Picture 15" descr="E:\Downloads\bokeh_plot (18).png"/>
          <p:cNvPicPr/>
          <p:nvPr/>
        </p:nvPicPr>
        <p:blipFill>
          <a:blip r:embed="rId2">
            <a:extLst>
              <a:ext uri="{BEBA8EAE-BF5A-486C-A8C5-ECC9F3942E4B}">
                <a14:imgProps xmlns:a14="http://schemas.microsoft.com/office/drawing/2010/main">
                  <a14:imgLayer r:embed="rId3">
                    <a14:imgEffect>
                      <a14:sharpenSoften amount="25000"/>
                    </a14:imgEffect>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67832" y="815020"/>
            <a:ext cx="4994015" cy="2997009"/>
          </a:xfrm>
          <a:prstGeom prst="rect">
            <a:avLst/>
          </a:prstGeom>
          <a:noFill/>
          <a:ln>
            <a:noFill/>
          </a:ln>
        </p:spPr>
      </p:pic>
      <p:pic>
        <p:nvPicPr>
          <p:cNvPr id="18" name="Picture 17" descr="E:\Downloads\bokeh_plot (17).png"/>
          <p:cNvPicPr/>
          <p:nvPr/>
        </p:nvPicPr>
        <p:blipFill>
          <a:blip r:embed="rId4">
            <a:extLst>
              <a:ext uri="{BEBA8EAE-BF5A-486C-A8C5-ECC9F3942E4B}">
                <a14:imgProps xmlns:a14="http://schemas.microsoft.com/office/drawing/2010/main">
                  <a14:imgLayer r:embed="rId5">
                    <a14:imgEffect>
                      <a14:sharpenSoften amount="25000"/>
                    </a14:imgEffect>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47700" y="3812029"/>
            <a:ext cx="5012011" cy="3007807"/>
          </a:xfrm>
          <a:prstGeom prst="rect">
            <a:avLst/>
          </a:prstGeom>
          <a:noFill/>
          <a:ln>
            <a:noFill/>
          </a:ln>
        </p:spPr>
      </p:pic>
      <mc:AlternateContent xmlns:mc="http://schemas.openxmlformats.org/markup-compatibility/2006" xmlns:a14="http://schemas.microsoft.com/office/drawing/2010/main">
        <mc:Choice Requires="a14">
          <p:sp>
            <p:nvSpPr>
              <p:cNvPr id="19" name="Rectangle 18"/>
              <p:cNvSpPr/>
              <p:nvPr/>
            </p:nvSpPr>
            <p:spPr>
              <a:xfrm>
                <a:off x="2426294" y="1391394"/>
                <a:ext cx="12435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𝑽</m:t>
                          </m:r>
                        </m:e>
                        <m:sub>
                          <m:r>
                            <a:rPr lang="en-US" sz="1400" b="1" i="0">
                              <a:latin typeface="Cambria Math" panose="02040503050406030204" pitchFamily="18" charset="0"/>
                            </a:rPr>
                            <m:t>∞</m:t>
                          </m:r>
                        </m:sub>
                      </m:sSub>
                      <m:r>
                        <a:rPr lang="en-US" sz="1400" b="1" i="0">
                          <a:latin typeface="Cambria Math" panose="02040503050406030204" pitchFamily="18" charset="0"/>
                        </a:rPr>
                        <m:t>=</m:t>
                      </m:r>
                      <m:r>
                        <a:rPr lang="en-US" sz="1400" b="1" i="0">
                          <a:latin typeface="Cambria Math" panose="02040503050406030204" pitchFamily="18" charset="0"/>
                        </a:rPr>
                        <m:t>𝟒</m:t>
                      </m:r>
                      <m:r>
                        <a:rPr lang="en-US" sz="1400" b="1" i="0">
                          <a:latin typeface="Cambria Math" panose="02040503050406030204" pitchFamily="18" charset="0"/>
                        </a:rPr>
                        <m:t> </m:t>
                      </m:r>
                      <m:f>
                        <m:fPr>
                          <m:type m:val="lin"/>
                          <m:ctrlPr>
                            <a:rPr lang="en-US" sz="1400" b="1" i="1">
                              <a:latin typeface="Cambria Math" panose="02040503050406030204" pitchFamily="18" charset="0"/>
                            </a:rPr>
                          </m:ctrlPr>
                        </m:fPr>
                        <m:num>
                          <m:r>
                            <a:rPr lang="en-US" sz="1400" b="1" i="1">
                              <a:latin typeface="Cambria Math" panose="02040503050406030204" pitchFamily="18" charset="0"/>
                            </a:rPr>
                            <m:t>𝒎</m:t>
                          </m:r>
                        </m:num>
                        <m:den>
                          <m:r>
                            <a:rPr lang="en-US" sz="1400" b="1" i="1">
                              <a:latin typeface="Cambria Math" panose="02040503050406030204" pitchFamily="18" charset="0"/>
                            </a:rPr>
                            <m:t>𝒔</m:t>
                          </m:r>
                        </m:den>
                      </m:f>
                    </m:oMath>
                  </m:oMathPara>
                </a14:m>
                <a:endParaRPr lang="en-US" sz="1400" b="1" dirty="0"/>
              </a:p>
            </p:txBody>
          </p:sp>
        </mc:Choice>
        <mc:Fallback xmlns="">
          <p:sp>
            <p:nvSpPr>
              <p:cNvPr id="19" name="Rectangle 18"/>
              <p:cNvSpPr>
                <a:spLocks noRot="1" noChangeAspect="1" noMove="1" noResize="1" noEditPoints="1" noAdjustHandles="1" noChangeArrowheads="1" noChangeShapeType="1" noTextEdit="1"/>
              </p:cNvSpPr>
              <p:nvPr/>
            </p:nvSpPr>
            <p:spPr>
              <a:xfrm>
                <a:off x="2426294" y="1391394"/>
                <a:ext cx="1243546" cy="307777"/>
              </a:xfrm>
              <a:prstGeom prst="rect">
                <a:avLst/>
              </a:prstGeom>
              <a:blipFill>
                <a:blip r:embed="rId12"/>
                <a:stretch>
                  <a:fillRect t="-92157" r="-27941" b="-152941"/>
                </a:stretch>
              </a:blipFill>
            </p:spPr>
            <p:txBody>
              <a:bodyPr/>
              <a:lstStyle/>
              <a:p>
                <a:r>
                  <a:rPr lang="en-US">
                    <a:noFill/>
                  </a:rPr>
                  <a:t> </a:t>
                </a:r>
              </a:p>
            </p:txBody>
          </p:sp>
        </mc:Fallback>
      </mc:AlternateContent>
      <p:grpSp>
        <p:nvGrpSpPr>
          <p:cNvPr id="3" name="Group 2"/>
          <p:cNvGrpSpPr/>
          <p:nvPr/>
        </p:nvGrpSpPr>
        <p:grpSpPr>
          <a:xfrm>
            <a:off x="6472500" y="776029"/>
            <a:ext cx="5021009" cy="3013206"/>
            <a:chOff x="6472500" y="776029"/>
            <a:chExt cx="5021009" cy="3013206"/>
          </a:xfrm>
        </p:grpSpPr>
        <p:pic>
          <p:nvPicPr>
            <p:cNvPr id="17" name="Picture 16" descr="E:\Downloads\bokeh_plot (16).png"/>
            <p:cNvPicPr/>
            <p:nvPr/>
          </p:nvPicPr>
          <p:blipFill>
            <a:blip r:embed="rId13">
              <a:extLst>
                <a:ext uri="{BEBA8EAE-BF5A-486C-A8C5-ECC9F3942E4B}">
                  <a14:imgProps xmlns:a14="http://schemas.microsoft.com/office/drawing/2010/main">
                    <a14:imgLayer r:embed="rId14">
                      <a14:imgEffect>
                        <a14:sharpenSoften amount="25000"/>
                      </a14:imgEffect>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472500" y="776029"/>
              <a:ext cx="5021009" cy="3013206"/>
            </a:xfrm>
            <a:prstGeom prst="rect">
              <a:avLst/>
            </a:prstGeom>
            <a:noFill/>
            <a:ln>
              <a:noFill/>
            </a:ln>
          </p:spPr>
        </p:pic>
        <mc:AlternateContent xmlns:mc="http://schemas.openxmlformats.org/markup-compatibility/2006" xmlns:a14="http://schemas.microsoft.com/office/drawing/2010/main">
          <mc:Choice Requires="a14">
            <p:sp>
              <p:nvSpPr>
                <p:cNvPr id="20" name="Rectangle 19"/>
                <p:cNvSpPr/>
                <p:nvPr/>
              </p:nvSpPr>
              <p:spPr>
                <a:xfrm>
                  <a:off x="8255593" y="1107023"/>
                  <a:ext cx="12435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a:latin typeface="Cambria Math" panose="02040503050406030204" pitchFamily="18" charset="0"/>
                              </a:rPr>
                              <m:t>𝑽</m:t>
                            </m:r>
                          </m:e>
                          <m:sub>
                            <m:r>
                              <a:rPr lang="en-US" sz="1400" b="1" i="0">
                                <a:latin typeface="Cambria Math" panose="02040503050406030204" pitchFamily="18" charset="0"/>
                              </a:rPr>
                              <m:t>∞</m:t>
                            </m:r>
                          </m:sub>
                        </m:sSub>
                        <m:r>
                          <a:rPr lang="en-US" sz="1400" b="1" i="0">
                            <a:latin typeface="Cambria Math" panose="02040503050406030204" pitchFamily="18" charset="0"/>
                          </a:rPr>
                          <m:t>=</m:t>
                        </m:r>
                        <m:r>
                          <a:rPr lang="en-US" sz="1400" b="1" i="0" smtClean="0">
                            <a:latin typeface="Cambria Math" panose="02040503050406030204" pitchFamily="18" charset="0"/>
                          </a:rPr>
                          <m:t>𝟔</m:t>
                        </m:r>
                        <m:r>
                          <a:rPr lang="en-US" sz="1400" b="1" i="0">
                            <a:latin typeface="Cambria Math" panose="02040503050406030204" pitchFamily="18" charset="0"/>
                          </a:rPr>
                          <m:t> </m:t>
                        </m:r>
                        <m:f>
                          <m:fPr>
                            <m:type m:val="lin"/>
                            <m:ctrlPr>
                              <a:rPr lang="en-US" sz="1400" b="1" i="1">
                                <a:latin typeface="Cambria Math" panose="02040503050406030204" pitchFamily="18" charset="0"/>
                              </a:rPr>
                            </m:ctrlPr>
                          </m:fPr>
                          <m:num>
                            <m:r>
                              <a:rPr lang="en-US" sz="1400" b="1" i="1">
                                <a:latin typeface="Cambria Math" panose="02040503050406030204" pitchFamily="18" charset="0"/>
                              </a:rPr>
                              <m:t>𝒎</m:t>
                            </m:r>
                          </m:num>
                          <m:den>
                            <m:r>
                              <a:rPr lang="en-US" sz="1400" b="1" i="1">
                                <a:latin typeface="Cambria Math" panose="02040503050406030204" pitchFamily="18" charset="0"/>
                              </a:rPr>
                              <m:t>𝒔</m:t>
                            </m:r>
                          </m:den>
                        </m:f>
                      </m:oMath>
                    </m:oMathPara>
                  </a14:m>
                  <a:endParaRPr lang="en-US" sz="1400" b="1" dirty="0"/>
                </a:p>
              </p:txBody>
            </p:sp>
          </mc:Choice>
          <mc:Fallback xmlns="">
            <p:sp>
              <p:nvSpPr>
                <p:cNvPr id="20" name="Rectangle 19"/>
                <p:cNvSpPr>
                  <a:spLocks noRot="1" noChangeAspect="1" noMove="1" noResize="1" noEditPoints="1" noAdjustHandles="1" noChangeArrowheads="1" noChangeShapeType="1" noTextEdit="1"/>
                </p:cNvSpPr>
                <p:nvPr/>
              </p:nvSpPr>
              <p:spPr>
                <a:xfrm>
                  <a:off x="8255593" y="1107023"/>
                  <a:ext cx="1243546" cy="307777"/>
                </a:xfrm>
                <a:prstGeom prst="rect">
                  <a:avLst/>
                </a:prstGeom>
                <a:blipFill>
                  <a:blip r:embed="rId15"/>
                  <a:stretch>
                    <a:fillRect t="-94000" r="-27941" b="-15800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1" name="Rectangle 20"/>
              <p:cNvSpPr/>
              <p:nvPr/>
            </p:nvSpPr>
            <p:spPr>
              <a:xfrm>
                <a:off x="2426293" y="4175280"/>
                <a:ext cx="12435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a:latin typeface="Cambria Math" panose="02040503050406030204" pitchFamily="18" charset="0"/>
                            </a:rPr>
                            <m:t>𝑽</m:t>
                          </m:r>
                        </m:e>
                        <m:sub>
                          <m:r>
                            <a:rPr lang="en-US" sz="1400" b="1" i="0">
                              <a:latin typeface="Cambria Math" panose="02040503050406030204" pitchFamily="18" charset="0"/>
                            </a:rPr>
                            <m:t>∞</m:t>
                          </m:r>
                        </m:sub>
                      </m:sSub>
                      <m:r>
                        <a:rPr lang="en-US" sz="1400" b="1" i="0">
                          <a:latin typeface="Cambria Math" panose="02040503050406030204" pitchFamily="18" charset="0"/>
                        </a:rPr>
                        <m:t>=</m:t>
                      </m:r>
                      <m:r>
                        <a:rPr lang="en-US" sz="1400" b="1" i="0" smtClean="0">
                          <a:latin typeface="Cambria Math" panose="02040503050406030204" pitchFamily="18" charset="0"/>
                        </a:rPr>
                        <m:t>𝟖</m:t>
                      </m:r>
                      <m:r>
                        <a:rPr lang="en-US" sz="1400" b="1" i="0">
                          <a:latin typeface="Cambria Math" panose="02040503050406030204" pitchFamily="18" charset="0"/>
                        </a:rPr>
                        <m:t> </m:t>
                      </m:r>
                      <m:f>
                        <m:fPr>
                          <m:type m:val="lin"/>
                          <m:ctrlPr>
                            <a:rPr lang="en-US" sz="1400" b="1" i="1">
                              <a:latin typeface="Cambria Math" panose="02040503050406030204" pitchFamily="18" charset="0"/>
                            </a:rPr>
                          </m:ctrlPr>
                        </m:fPr>
                        <m:num>
                          <m:r>
                            <a:rPr lang="en-US" sz="1400" b="1" i="1">
                              <a:latin typeface="Cambria Math" panose="02040503050406030204" pitchFamily="18" charset="0"/>
                            </a:rPr>
                            <m:t>𝒎</m:t>
                          </m:r>
                        </m:num>
                        <m:den>
                          <m:r>
                            <a:rPr lang="en-US" sz="1400" b="1" i="1">
                              <a:latin typeface="Cambria Math" panose="02040503050406030204" pitchFamily="18" charset="0"/>
                            </a:rPr>
                            <m:t>𝒔</m:t>
                          </m:r>
                        </m:den>
                      </m:f>
                    </m:oMath>
                  </m:oMathPara>
                </a14:m>
                <a:endParaRPr lang="en-US" sz="1400" b="1" dirty="0"/>
              </a:p>
            </p:txBody>
          </p:sp>
        </mc:Choice>
        <mc:Fallback xmlns="">
          <p:sp>
            <p:nvSpPr>
              <p:cNvPr id="21" name="Rectangle 20"/>
              <p:cNvSpPr>
                <a:spLocks noRot="1" noChangeAspect="1" noMove="1" noResize="1" noEditPoints="1" noAdjustHandles="1" noChangeArrowheads="1" noChangeShapeType="1" noTextEdit="1"/>
              </p:cNvSpPr>
              <p:nvPr/>
            </p:nvSpPr>
            <p:spPr>
              <a:xfrm>
                <a:off x="2426293" y="4175280"/>
                <a:ext cx="1243546" cy="307777"/>
              </a:xfrm>
              <a:prstGeom prst="rect">
                <a:avLst/>
              </a:prstGeom>
              <a:blipFill>
                <a:blip r:embed="rId16"/>
                <a:stretch>
                  <a:fillRect t="-94000" r="-27941" b="-15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8255593" y="4228136"/>
                <a:ext cx="13509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a:latin typeface="Cambria Math" panose="02040503050406030204" pitchFamily="18" charset="0"/>
                            </a:rPr>
                            <m:t>𝑽</m:t>
                          </m:r>
                        </m:e>
                        <m:sub>
                          <m:r>
                            <a:rPr lang="en-US" sz="1400" b="1" i="0">
                              <a:latin typeface="Cambria Math" panose="02040503050406030204" pitchFamily="18" charset="0"/>
                            </a:rPr>
                            <m:t>∞</m:t>
                          </m:r>
                        </m:sub>
                      </m:sSub>
                      <m:r>
                        <a:rPr lang="en-US" sz="1400" b="1" i="0">
                          <a:latin typeface="Cambria Math" panose="02040503050406030204" pitchFamily="18" charset="0"/>
                        </a:rPr>
                        <m:t>=</m:t>
                      </m:r>
                      <m:r>
                        <a:rPr lang="en-US" sz="1400" b="1" i="0" smtClean="0">
                          <a:latin typeface="Cambria Math" panose="02040503050406030204" pitchFamily="18" charset="0"/>
                        </a:rPr>
                        <m:t>𝟏𝟎</m:t>
                      </m:r>
                      <m:r>
                        <a:rPr lang="en-US" sz="1400" b="1" i="0">
                          <a:latin typeface="Cambria Math" panose="02040503050406030204" pitchFamily="18" charset="0"/>
                        </a:rPr>
                        <m:t> </m:t>
                      </m:r>
                      <m:f>
                        <m:fPr>
                          <m:type m:val="lin"/>
                          <m:ctrlPr>
                            <a:rPr lang="en-US" sz="1400" b="1" i="1">
                              <a:latin typeface="Cambria Math" panose="02040503050406030204" pitchFamily="18" charset="0"/>
                            </a:rPr>
                          </m:ctrlPr>
                        </m:fPr>
                        <m:num>
                          <m:r>
                            <a:rPr lang="en-US" sz="1400" b="1" i="1">
                              <a:latin typeface="Cambria Math" panose="02040503050406030204" pitchFamily="18" charset="0"/>
                            </a:rPr>
                            <m:t>𝒎</m:t>
                          </m:r>
                        </m:num>
                        <m:den>
                          <m:r>
                            <a:rPr lang="en-US" sz="1400" b="1" i="1">
                              <a:latin typeface="Cambria Math" panose="02040503050406030204" pitchFamily="18" charset="0"/>
                            </a:rPr>
                            <m:t>𝒔</m:t>
                          </m:r>
                        </m:den>
                      </m:f>
                    </m:oMath>
                  </m:oMathPara>
                </a14:m>
                <a:endParaRPr lang="en-US" sz="1400" b="1" dirty="0"/>
              </a:p>
            </p:txBody>
          </p:sp>
        </mc:Choice>
        <mc:Fallback xmlns="">
          <p:sp>
            <p:nvSpPr>
              <p:cNvPr id="22" name="Rectangle 21"/>
              <p:cNvSpPr>
                <a:spLocks noRot="1" noChangeAspect="1" noMove="1" noResize="1" noEditPoints="1" noAdjustHandles="1" noChangeArrowheads="1" noChangeShapeType="1" noTextEdit="1"/>
              </p:cNvSpPr>
              <p:nvPr/>
            </p:nvSpPr>
            <p:spPr>
              <a:xfrm>
                <a:off x="8255593" y="4228136"/>
                <a:ext cx="1350946" cy="307777"/>
              </a:xfrm>
              <a:prstGeom prst="rect">
                <a:avLst/>
              </a:prstGeom>
              <a:blipFill>
                <a:blip r:embed="rId17"/>
                <a:stretch>
                  <a:fillRect t="-94000" r="-25225" b="-158000"/>
                </a:stretch>
              </a:blipFill>
            </p:spPr>
            <p:txBody>
              <a:bodyPr/>
              <a:lstStyle/>
              <a:p>
                <a:r>
                  <a:rPr lang="en-US">
                    <a:noFill/>
                  </a:rPr>
                  <a:t> </a:t>
                </a:r>
              </a:p>
            </p:txBody>
          </p:sp>
        </mc:Fallback>
      </mc:AlternateContent>
    </p:spTree>
    <p:extLst>
      <p:ext uri="{BB962C8B-B14F-4D97-AF65-F5344CB8AC3E}">
        <p14:creationId xmlns:p14="http://schemas.microsoft.com/office/powerpoint/2010/main" val="35085036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EEB138E-CAC8-4B8E-A6CA-852CB4FDFC76}" type="slidenum">
              <a:rPr lang="en-US" smtClean="0"/>
              <a:t>26</a:t>
            </a:fld>
            <a:endParaRPr lang="en-US"/>
          </a:p>
        </p:txBody>
      </p:sp>
      <p:sp>
        <p:nvSpPr>
          <p:cNvPr id="3" name="TextBox 2"/>
          <p:cNvSpPr txBox="1"/>
          <p:nvPr/>
        </p:nvSpPr>
        <p:spPr>
          <a:xfrm>
            <a:off x="188844" y="223028"/>
            <a:ext cx="2108269" cy="369332"/>
          </a:xfrm>
          <a:prstGeom prst="rect">
            <a:avLst/>
          </a:prstGeom>
          <a:noFill/>
        </p:spPr>
        <p:txBody>
          <a:bodyPr wrap="none" rtlCol="0">
            <a:spAutoFit/>
          </a:bodyPr>
          <a:lstStyle/>
          <a:p>
            <a:r>
              <a:rPr lang="en-US" b="1" dirty="0" smtClean="0">
                <a:latin typeface="Times New Roman" panose="02020603050405020304" pitchFamily="18" charset="0"/>
                <a:cs typeface="Times New Roman" panose="02020603050405020304" pitchFamily="18" charset="0"/>
              </a:rPr>
              <a:t>6. CONCLUSIONS</a:t>
            </a:r>
          </a:p>
        </p:txBody>
      </p:sp>
      <p:sp>
        <p:nvSpPr>
          <p:cNvPr id="4" name="Rectangle 3"/>
          <p:cNvSpPr/>
          <p:nvPr/>
        </p:nvSpPr>
        <p:spPr>
          <a:xfrm>
            <a:off x="1533230" y="1193861"/>
            <a:ext cx="1556836" cy="369332"/>
          </a:xfrm>
          <a:prstGeom prst="rect">
            <a:avLst/>
          </a:prstGeom>
        </p:spPr>
        <p:txBody>
          <a:bodyPr wrap="none">
            <a:spAutoFit/>
          </a:bodyPr>
          <a:lstStyle/>
          <a:p>
            <a:r>
              <a:rPr lang="en-US" b="1" dirty="0">
                <a:latin typeface="Times New Roman" panose="02020603050405020304" pitchFamily="18" charset="0"/>
                <a:ea typeface="MS Mincho"/>
              </a:rPr>
              <a:t>Achievements</a:t>
            </a:r>
            <a:endParaRPr lang="en-US" b="1" dirty="0"/>
          </a:p>
        </p:txBody>
      </p:sp>
      <p:sp>
        <p:nvSpPr>
          <p:cNvPr id="5" name="Rectangle 4"/>
          <p:cNvSpPr/>
          <p:nvPr/>
        </p:nvSpPr>
        <p:spPr>
          <a:xfrm>
            <a:off x="7438484" y="1193861"/>
            <a:ext cx="1326004" cy="369332"/>
          </a:xfrm>
          <a:prstGeom prst="rect">
            <a:avLst/>
          </a:prstGeom>
        </p:spPr>
        <p:txBody>
          <a:bodyPr wrap="none">
            <a:spAutoFit/>
          </a:bodyPr>
          <a:lstStyle/>
          <a:p>
            <a:r>
              <a:rPr lang="en-US" b="1" dirty="0" smtClean="0">
                <a:latin typeface="Times New Roman" panose="02020603050405020304" pitchFamily="18" charset="0"/>
                <a:ea typeface="MS Mincho"/>
              </a:rPr>
              <a:t>Limitations</a:t>
            </a:r>
            <a:endParaRPr lang="en-US" b="1" dirty="0"/>
          </a:p>
        </p:txBody>
      </p:sp>
      <p:sp>
        <p:nvSpPr>
          <p:cNvPr id="9" name="Rectangle 8"/>
          <p:cNvSpPr/>
          <p:nvPr/>
        </p:nvSpPr>
        <p:spPr>
          <a:xfrm>
            <a:off x="6147543" y="1729939"/>
            <a:ext cx="5028457" cy="3693319"/>
          </a:xfrm>
          <a:prstGeom prst="rect">
            <a:avLst/>
          </a:prstGeom>
        </p:spPr>
        <p:txBody>
          <a:bodyPr wrap="square">
            <a:spAutoFit/>
          </a:bodyPr>
          <a:lstStyle/>
          <a:p>
            <a:pPr marL="285750" indent="-285750" algn="just">
              <a:buFont typeface="Arial" panose="020B0604020202020204" pitchFamily="34" charset="0"/>
              <a:buChar char="•"/>
            </a:pPr>
            <a:r>
              <a:rPr lang="en-US" dirty="0" smtClean="0"/>
              <a:t>There </a:t>
            </a:r>
            <a:r>
              <a:rPr lang="en-US" dirty="0"/>
              <a:t>only one secondary effect integrated </a:t>
            </a:r>
            <a:r>
              <a:rPr lang="en-US" dirty="0" smtClean="0"/>
              <a:t>into </a:t>
            </a:r>
            <a:r>
              <a:rPr lang="en-US" dirty="0"/>
              <a:t>the model </a:t>
            </a:r>
          </a:p>
          <a:p>
            <a:pPr marL="285750" indent="-285750" algn="just">
              <a:buFont typeface="Arial" panose="020B0604020202020204" pitchFamily="34" charset="0"/>
              <a:buChar char="•"/>
            </a:pPr>
            <a:r>
              <a:rPr lang="en-US" dirty="0" smtClean="0"/>
              <a:t>The </a:t>
            </a:r>
            <a:r>
              <a:rPr lang="en-US" dirty="0"/>
              <a:t>thesis doesn’t have an alternative prediction model apart from streamtube models, so that there is no comparison between different kind of prediction model	</a:t>
            </a:r>
          </a:p>
          <a:p>
            <a:pPr marL="285750" indent="-285750" algn="just">
              <a:buFont typeface="Arial" panose="020B0604020202020204" pitchFamily="34" charset="0"/>
              <a:buChar char="•"/>
            </a:pPr>
            <a:r>
              <a:rPr lang="en-US" dirty="0" smtClean="0"/>
              <a:t>All </a:t>
            </a:r>
            <a:r>
              <a:rPr lang="en-US" dirty="0"/>
              <a:t>the calculation process and stages are written in scripts of code so that it is require the user to have a specific amount of knowledge of coding and VAWT in order to utilize </a:t>
            </a:r>
            <a:r>
              <a:rPr lang="en-US" dirty="0" smtClean="0"/>
              <a:t>them</a:t>
            </a:r>
          </a:p>
          <a:p>
            <a:pPr marL="285750" indent="-285750" algn="just">
              <a:buFont typeface="Arial" panose="020B0604020202020204" pitchFamily="34" charset="0"/>
              <a:buChar char="•"/>
            </a:pPr>
            <a:r>
              <a:rPr lang="en-US" dirty="0" smtClean="0"/>
              <a:t>Tangential force is still need more improvement</a:t>
            </a:r>
          </a:p>
          <a:p>
            <a:pPr marL="285750" indent="-285750" algn="just">
              <a:buFont typeface="Arial" panose="020B0604020202020204" pitchFamily="34" charset="0"/>
              <a:buChar char="•"/>
            </a:pPr>
            <a:r>
              <a:rPr lang="en-US" dirty="0" smtClean="0"/>
              <a:t>Power coefficients still have huge discrepancies in high TSR region</a:t>
            </a:r>
            <a:endParaRPr lang="en-US" dirty="0"/>
          </a:p>
        </p:txBody>
      </p:sp>
      <p:sp>
        <p:nvSpPr>
          <p:cNvPr id="10" name="Rectangle 9"/>
          <p:cNvSpPr/>
          <p:nvPr/>
        </p:nvSpPr>
        <p:spPr>
          <a:xfrm>
            <a:off x="546100" y="1729939"/>
            <a:ext cx="4902200" cy="3693319"/>
          </a:xfrm>
          <a:prstGeom prst="rect">
            <a:avLst/>
          </a:prstGeom>
        </p:spPr>
        <p:txBody>
          <a:bodyPr wrap="square">
            <a:spAutoFit/>
          </a:bodyPr>
          <a:lstStyle/>
          <a:p>
            <a:pPr marL="285750" indent="-285750" algn="just">
              <a:buFont typeface="Arial" panose="020B0604020202020204" pitchFamily="34" charset="0"/>
              <a:buChar char="•"/>
            </a:pPr>
            <a:r>
              <a:rPr lang="en-US" dirty="0">
                <a:latin typeface="Times New Roman" panose="02020603050405020304" pitchFamily="18" charset="0"/>
                <a:ea typeface="MS Mincho"/>
              </a:rPr>
              <a:t>This thesis utilizes a straightforward and affordable approach to forecast the performance of VAWT by combining momentum theory with blade element method in three prevalent streamtube model. </a:t>
            </a:r>
            <a:endParaRPr lang="en-US" dirty="0" smtClean="0">
              <a:latin typeface="Times New Roman" panose="02020603050405020304" pitchFamily="18" charset="0"/>
              <a:ea typeface="MS Mincho"/>
            </a:endParaRPr>
          </a:p>
          <a:p>
            <a:pPr marL="285750" indent="-285750" algn="just">
              <a:buFont typeface="Arial" panose="020B0604020202020204" pitchFamily="34" charset="0"/>
              <a:buChar char="•"/>
            </a:pPr>
            <a:r>
              <a:rPr lang="en-US" dirty="0" smtClean="0">
                <a:latin typeface="Times New Roman" panose="02020603050405020304" pitchFamily="18" charset="0"/>
                <a:ea typeface="MS Mincho"/>
              </a:rPr>
              <a:t>Finite </a:t>
            </a:r>
            <a:r>
              <a:rPr lang="en-US" dirty="0">
                <a:latin typeface="Times New Roman" panose="02020603050405020304" pitchFamily="18" charset="0"/>
                <a:ea typeface="MS Mincho"/>
              </a:rPr>
              <a:t>aspect ratio effect is also taken into effect to enhance prediction accuracy. </a:t>
            </a:r>
            <a:endParaRPr lang="en-US" dirty="0" smtClean="0">
              <a:latin typeface="Times New Roman" panose="02020603050405020304" pitchFamily="18" charset="0"/>
              <a:ea typeface="MS Mincho"/>
            </a:endParaRPr>
          </a:p>
          <a:p>
            <a:pPr marL="285750" indent="-285750" algn="just">
              <a:buFont typeface="Arial" panose="020B0604020202020204" pitchFamily="34" charset="0"/>
              <a:buChar char="•"/>
            </a:pPr>
            <a:r>
              <a:rPr lang="en-US" dirty="0" smtClean="0">
                <a:latin typeface="Times New Roman" panose="02020603050405020304" pitchFamily="18" charset="0"/>
                <a:ea typeface="MS Mincho"/>
              </a:rPr>
              <a:t>Beside </a:t>
            </a:r>
            <a:r>
              <a:rPr lang="en-US" dirty="0">
                <a:latin typeface="Times New Roman" panose="02020603050405020304" pitchFamily="18" charset="0"/>
                <a:ea typeface="MS Mincho"/>
              </a:rPr>
              <a:t>the performance output, sub parameters of the turbine such as AOA, force coefficient, induction factor…could also available </a:t>
            </a:r>
            <a:r>
              <a:rPr lang="en-US" dirty="0" smtClean="0">
                <a:latin typeface="Times New Roman" panose="02020603050405020304" pitchFamily="18" charset="0"/>
                <a:ea typeface="MS Mincho"/>
              </a:rPr>
              <a:t>structure analysis.</a:t>
            </a:r>
          </a:p>
          <a:p>
            <a:pPr marL="285750" indent="-285750" algn="just">
              <a:buFont typeface="Arial" panose="020B0604020202020204" pitchFamily="34" charset="0"/>
              <a:buChar char="•"/>
            </a:pPr>
            <a:r>
              <a:rPr lang="en-US" dirty="0" smtClean="0">
                <a:latin typeface="Times New Roman" panose="02020603050405020304" pitchFamily="18" charset="0"/>
              </a:rPr>
              <a:t>Preset blade pitch angle effect is studied and shows power improvement</a:t>
            </a:r>
            <a:endParaRPr lang="en-US" dirty="0"/>
          </a:p>
        </p:txBody>
      </p:sp>
    </p:spTree>
    <p:extLst>
      <p:ext uri="{BB962C8B-B14F-4D97-AF65-F5344CB8AC3E}">
        <p14:creationId xmlns:p14="http://schemas.microsoft.com/office/powerpoint/2010/main" val="284598545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EEB138E-CAC8-4B8E-A6CA-852CB4FDFC76}" type="slidenum">
              <a:rPr lang="en-US" smtClean="0"/>
              <a:t>27</a:t>
            </a:fld>
            <a:endParaRPr lang="en-US"/>
          </a:p>
        </p:txBody>
      </p:sp>
      <p:sp>
        <p:nvSpPr>
          <p:cNvPr id="3" name="TextBox 2"/>
          <p:cNvSpPr txBox="1"/>
          <p:nvPr/>
        </p:nvSpPr>
        <p:spPr>
          <a:xfrm>
            <a:off x="188844" y="223028"/>
            <a:ext cx="1736373" cy="369332"/>
          </a:xfrm>
          <a:prstGeom prst="rect">
            <a:avLst/>
          </a:prstGeom>
          <a:noFill/>
        </p:spPr>
        <p:txBody>
          <a:bodyPr wrap="none" rtlCol="0">
            <a:spAutoFit/>
          </a:bodyPr>
          <a:lstStyle/>
          <a:p>
            <a:r>
              <a:rPr lang="en-US" b="1" dirty="0" smtClean="0">
                <a:latin typeface="Times New Roman" panose="02020603050405020304" pitchFamily="18" charset="0"/>
                <a:cs typeface="Times New Roman" panose="02020603050405020304" pitchFamily="18" charset="0"/>
              </a:rPr>
              <a:t>REFERENCES</a:t>
            </a:r>
          </a:p>
        </p:txBody>
      </p:sp>
      <p:sp>
        <p:nvSpPr>
          <p:cNvPr id="4" name="Rectangle 3"/>
          <p:cNvSpPr/>
          <p:nvPr/>
        </p:nvSpPr>
        <p:spPr>
          <a:xfrm>
            <a:off x="188844" y="722853"/>
            <a:ext cx="5685483" cy="7294305"/>
          </a:xfrm>
          <a:prstGeom prst="rect">
            <a:avLst/>
          </a:prstGeom>
        </p:spPr>
        <p:txBody>
          <a:bodyPr wrap="square">
            <a:spAutoFit/>
          </a:bodyPr>
          <a:lstStyle/>
          <a:p>
            <a:pPr>
              <a:spcBef>
                <a:spcPts val="1200"/>
              </a:spcBef>
            </a:pPr>
            <a:r>
              <a:rPr lang="en-US" b="1" dirty="0"/>
              <a:t>[1] </a:t>
            </a:r>
            <a:r>
              <a:rPr lang="en-US" dirty="0"/>
              <a:t>I. Paraschivoiu, Wind Turbine Design with </a:t>
            </a:r>
            <a:r>
              <a:rPr lang="en-US" dirty="0" err="1"/>
              <a:t>empasis</a:t>
            </a:r>
            <a:r>
              <a:rPr lang="en-US" dirty="0"/>
              <a:t> on Darrieus Concept. Polytechnic International Press, 2002</a:t>
            </a:r>
            <a:r>
              <a:rPr lang="en-US" dirty="0" smtClean="0"/>
              <a:t>.</a:t>
            </a:r>
          </a:p>
          <a:p>
            <a:pPr>
              <a:spcBef>
                <a:spcPts val="1200"/>
              </a:spcBef>
            </a:pPr>
            <a:r>
              <a:rPr lang="en-US" b="1" dirty="0"/>
              <a:t>[2] </a:t>
            </a:r>
            <a:r>
              <a:rPr lang="en-US" dirty="0"/>
              <a:t>M. A. </a:t>
            </a:r>
            <a:r>
              <a:rPr lang="en-US" dirty="0" err="1"/>
              <a:t>Biadgo</a:t>
            </a:r>
            <a:r>
              <a:rPr lang="en-US" dirty="0"/>
              <a:t>, A. </a:t>
            </a:r>
            <a:r>
              <a:rPr lang="en-US" dirty="0" err="1"/>
              <a:t>Simonović</a:t>
            </a:r>
            <a:r>
              <a:rPr lang="en-US" dirty="0"/>
              <a:t>, D. </a:t>
            </a:r>
            <a:r>
              <a:rPr lang="en-US" dirty="0" err="1"/>
              <a:t>Komarov</a:t>
            </a:r>
            <a:r>
              <a:rPr lang="en-US" dirty="0"/>
              <a:t>, and S. </a:t>
            </a:r>
            <a:r>
              <a:rPr lang="en-US" dirty="0" err="1"/>
              <a:t>Stupar</a:t>
            </a:r>
            <a:r>
              <a:rPr lang="en-US" dirty="0"/>
              <a:t>, “Numerical and analytical investigation of vertical axis wind turbine,” FME Trans., vol. 41, no. 1, pp. 49–58</a:t>
            </a:r>
          </a:p>
          <a:p>
            <a:pPr>
              <a:spcBef>
                <a:spcPts val="1200"/>
              </a:spcBef>
            </a:pPr>
            <a:r>
              <a:rPr lang="en-US" b="1" dirty="0" smtClean="0"/>
              <a:t>[</a:t>
            </a:r>
            <a:r>
              <a:rPr lang="en-US" b="1" dirty="0"/>
              <a:t>3] </a:t>
            </a:r>
            <a:r>
              <a:rPr lang="en-US" dirty="0"/>
              <a:t>J. F. </a:t>
            </a:r>
            <a:r>
              <a:rPr lang="en-US" dirty="0" err="1"/>
              <a:t>Manwell</a:t>
            </a:r>
            <a:r>
              <a:rPr lang="en-US" dirty="0"/>
              <a:t>, J. G. McGowan, and A. L. Rogers, Wind Energy Explained. 2009</a:t>
            </a:r>
            <a:r>
              <a:rPr lang="en-US" dirty="0" smtClean="0"/>
              <a:t>.</a:t>
            </a:r>
          </a:p>
          <a:p>
            <a:pPr>
              <a:spcBef>
                <a:spcPts val="1200"/>
              </a:spcBef>
            </a:pPr>
            <a:r>
              <a:rPr lang="en-US" b="1" dirty="0" smtClean="0"/>
              <a:t>[4] </a:t>
            </a:r>
            <a:r>
              <a:rPr lang="en-US" dirty="0" smtClean="0"/>
              <a:t>E</a:t>
            </a:r>
            <a:r>
              <a:rPr lang="en-US" dirty="0"/>
              <a:t>. </a:t>
            </a:r>
            <a:r>
              <a:rPr lang="en-US" dirty="0" err="1"/>
              <a:t>Dyachuk</a:t>
            </a:r>
            <a:r>
              <a:rPr lang="en-US" dirty="0"/>
              <a:t>, “Aerodynamics of Vertical Axis Wind Turbines - Development of Simulation Tools and Experiments,” </a:t>
            </a:r>
            <a:r>
              <a:rPr lang="en-US" dirty="0" err="1"/>
              <a:t>Acta</a:t>
            </a:r>
            <a:r>
              <a:rPr lang="en-US" dirty="0"/>
              <a:t> </a:t>
            </a:r>
            <a:r>
              <a:rPr lang="en-US" dirty="0" err="1"/>
              <a:t>Universitatis</a:t>
            </a:r>
            <a:r>
              <a:rPr lang="en-US" dirty="0"/>
              <a:t> </a:t>
            </a:r>
            <a:r>
              <a:rPr lang="en-US" dirty="0" err="1"/>
              <a:t>Upsaliensis</a:t>
            </a:r>
            <a:r>
              <a:rPr lang="en-US" dirty="0"/>
              <a:t>, 2015</a:t>
            </a:r>
            <a:r>
              <a:rPr lang="en-US" dirty="0" smtClean="0"/>
              <a:t>.</a:t>
            </a:r>
          </a:p>
          <a:p>
            <a:pPr>
              <a:spcBef>
                <a:spcPts val="1200"/>
              </a:spcBef>
            </a:pPr>
            <a:r>
              <a:rPr lang="en-US" b="1" dirty="0"/>
              <a:t>[5] </a:t>
            </a:r>
            <a:r>
              <a:rPr lang="en-US" dirty="0"/>
              <a:t>L. H. Trong, “Development Of A Program For Designing Vertical Axis Wind Turbines,” Vietnam National University Ho Chi Minh City University Of Technology, 2016</a:t>
            </a:r>
            <a:r>
              <a:rPr lang="en-US" dirty="0" smtClean="0"/>
              <a:t>.</a:t>
            </a:r>
          </a:p>
          <a:p>
            <a:pPr>
              <a:spcBef>
                <a:spcPts val="1200"/>
              </a:spcBef>
            </a:pPr>
            <a:r>
              <a:rPr lang="en-US" b="1" dirty="0"/>
              <a:t>[6] </a:t>
            </a:r>
            <a:r>
              <a:rPr lang="en-US" dirty="0"/>
              <a:t>M. A. </a:t>
            </a:r>
            <a:r>
              <a:rPr lang="en-US" dirty="0" err="1"/>
              <a:t>Biadgo</a:t>
            </a:r>
            <a:r>
              <a:rPr lang="en-US" dirty="0"/>
              <a:t>, A. </a:t>
            </a:r>
            <a:r>
              <a:rPr lang="en-US" dirty="0" err="1"/>
              <a:t>Simonović</a:t>
            </a:r>
            <a:r>
              <a:rPr lang="en-US" dirty="0"/>
              <a:t>, D. </a:t>
            </a:r>
            <a:r>
              <a:rPr lang="en-US" dirty="0" err="1"/>
              <a:t>Komarov</a:t>
            </a:r>
            <a:r>
              <a:rPr lang="en-US" dirty="0"/>
              <a:t>, and S. </a:t>
            </a:r>
            <a:r>
              <a:rPr lang="en-US" dirty="0" err="1"/>
              <a:t>Stupar</a:t>
            </a:r>
            <a:r>
              <a:rPr lang="en-US" dirty="0"/>
              <a:t>, “Numerical and analytical investigation of vertical axis wind turbine,” FME Trans., vol. 41, no. 1, pp. 49–58</a:t>
            </a:r>
            <a:r>
              <a:rPr lang="en-US" dirty="0" smtClean="0"/>
              <a:t>.</a:t>
            </a:r>
          </a:p>
          <a:p>
            <a:pPr>
              <a:spcBef>
                <a:spcPts val="1200"/>
              </a:spcBef>
            </a:pPr>
            <a:endParaRPr lang="en-US" dirty="0" smtClean="0"/>
          </a:p>
          <a:p>
            <a:pPr>
              <a:spcBef>
                <a:spcPts val="1200"/>
              </a:spcBef>
            </a:pPr>
            <a:endParaRPr lang="en-US" dirty="0"/>
          </a:p>
          <a:p>
            <a:pPr>
              <a:spcBef>
                <a:spcPts val="1200"/>
              </a:spcBef>
            </a:pPr>
            <a:endParaRPr lang="en-US" dirty="0"/>
          </a:p>
          <a:p>
            <a:pPr>
              <a:spcBef>
                <a:spcPts val="1200"/>
              </a:spcBef>
            </a:pPr>
            <a:endParaRPr lang="en-US" dirty="0"/>
          </a:p>
        </p:txBody>
      </p:sp>
      <p:sp>
        <p:nvSpPr>
          <p:cNvPr id="5" name="Rectangle 4"/>
          <p:cNvSpPr/>
          <p:nvPr/>
        </p:nvSpPr>
        <p:spPr>
          <a:xfrm>
            <a:off x="5874327" y="722853"/>
            <a:ext cx="6096000" cy="5016758"/>
          </a:xfrm>
          <a:prstGeom prst="rect">
            <a:avLst/>
          </a:prstGeom>
        </p:spPr>
        <p:txBody>
          <a:bodyPr>
            <a:spAutoFit/>
          </a:bodyPr>
          <a:lstStyle/>
          <a:p>
            <a:pPr>
              <a:spcBef>
                <a:spcPts val="1200"/>
              </a:spcBef>
            </a:pPr>
            <a:r>
              <a:rPr lang="en-US" b="1" dirty="0"/>
              <a:t>[7] </a:t>
            </a:r>
            <a:r>
              <a:rPr lang="en-US" dirty="0"/>
              <a:t>A. Rezaeiha, I. </a:t>
            </a:r>
            <a:r>
              <a:rPr lang="en-US" dirty="0" err="1"/>
              <a:t>Kalkman</a:t>
            </a:r>
            <a:r>
              <a:rPr lang="en-US" dirty="0"/>
              <a:t>, and B. </a:t>
            </a:r>
            <a:r>
              <a:rPr lang="en-US" dirty="0" err="1"/>
              <a:t>Blocken</a:t>
            </a:r>
            <a:r>
              <a:rPr lang="en-US" dirty="0"/>
              <a:t>, “Effect of pitch angle on power performance and aerodynamics of a vertical axis wind turbine,” Appl. Energy, vol. 197, pp. 132–150, Jul. 2017.</a:t>
            </a:r>
          </a:p>
          <a:p>
            <a:pPr>
              <a:spcBef>
                <a:spcPts val="1200"/>
              </a:spcBef>
            </a:pPr>
            <a:r>
              <a:rPr lang="en-US" b="1" dirty="0" smtClean="0"/>
              <a:t>[</a:t>
            </a:r>
            <a:r>
              <a:rPr lang="en-US" b="1" dirty="0"/>
              <a:t>8</a:t>
            </a:r>
            <a:r>
              <a:rPr lang="en-US" b="1" dirty="0" smtClean="0"/>
              <a:t>] </a:t>
            </a:r>
            <a:r>
              <a:rPr lang="en-US" dirty="0"/>
              <a:t>J. </a:t>
            </a:r>
            <a:r>
              <a:rPr lang="en-US" dirty="0" err="1"/>
              <a:t>Kjellin</a:t>
            </a:r>
            <a:r>
              <a:rPr lang="en-US" dirty="0"/>
              <a:t>, F. </a:t>
            </a:r>
            <a:r>
              <a:rPr lang="en-US" dirty="0" err="1"/>
              <a:t>Bülow</a:t>
            </a:r>
            <a:r>
              <a:rPr lang="en-US" dirty="0"/>
              <a:t>, S. Eriksson, P. </a:t>
            </a:r>
            <a:r>
              <a:rPr lang="en-US" dirty="0" err="1"/>
              <a:t>Deglaire</a:t>
            </a:r>
            <a:r>
              <a:rPr lang="en-US" dirty="0"/>
              <a:t>, M. </a:t>
            </a:r>
            <a:r>
              <a:rPr lang="en-US" dirty="0" err="1"/>
              <a:t>Leijon</a:t>
            </a:r>
            <a:r>
              <a:rPr lang="en-US" dirty="0"/>
              <a:t>, and H. </a:t>
            </a:r>
            <a:r>
              <a:rPr lang="en-US" dirty="0" err="1"/>
              <a:t>Bernhoff</a:t>
            </a:r>
            <a:r>
              <a:rPr lang="en-US" dirty="0"/>
              <a:t>, “Power coefficient measurement on a 12 kW straight bladed vertical axis wind turbine,” Renew. Energy, vol. 36, no. 11, pp. 3050–3053, Nov. 2011</a:t>
            </a:r>
            <a:r>
              <a:rPr lang="en-US" dirty="0" smtClean="0"/>
              <a:t>.</a:t>
            </a:r>
          </a:p>
          <a:p>
            <a:pPr>
              <a:spcBef>
                <a:spcPts val="1200"/>
              </a:spcBef>
            </a:pPr>
            <a:r>
              <a:rPr lang="en-US" b="1" dirty="0"/>
              <a:t>[9] </a:t>
            </a:r>
            <a:r>
              <a:rPr lang="en-US" dirty="0"/>
              <a:t>A. Shires and Andrew, “Development and Evaluation of an Aerodynamic Model for a Novel Vertical Axis Wind Turbine Concept,” Energies, vol. 6, no. 5, pp. 2501–2520, May 2013</a:t>
            </a:r>
            <a:r>
              <a:rPr lang="en-US" dirty="0" smtClean="0"/>
              <a:t>.</a:t>
            </a:r>
          </a:p>
          <a:p>
            <a:pPr>
              <a:spcBef>
                <a:spcPts val="1200"/>
              </a:spcBef>
            </a:pPr>
            <a:r>
              <a:rPr lang="en-US" b="1" dirty="0"/>
              <a:t>[10] </a:t>
            </a:r>
            <a:r>
              <a:rPr lang="en-US" dirty="0"/>
              <a:t>A. Rezaeiha, I. </a:t>
            </a:r>
            <a:r>
              <a:rPr lang="en-US" dirty="0" err="1"/>
              <a:t>Kalkman</a:t>
            </a:r>
            <a:r>
              <a:rPr lang="en-US" dirty="0"/>
              <a:t>, and B. </a:t>
            </a:r>
            <a:r>
              <a:rPr lang="en-US" dirty="0" err="1"/>
              <a:t>Blocken</a:t>
            </a:r>
            <a:r>
              <a:rPr lang="en-US" dirty="0"/>
              <a:t>, “Effect of pitch angle on power performance and aerodynamics of a vertical axis wind turbine,” Appl. Energy, vol. 197, pp. 132–150, Jul. 2017.</a:t>
            </a:r>
          </a:p>
          <a:p>
            <a:pPr>
              <a:spcBef>
                <a:spcPts val="1200"/>
              </a:spcBef>
            </a:pPr>
            <a:endParaRPr lang="en-US" dirty="0"/>
          </a:p>
          <a:p>
            <a:pPr>
              <a:spcBef>
                <a:spcPts val="1200"/>
              </a:spcBef>
            </a:pPr>
            <a:endParaRPr lang="en-US" dirty="0"/>
          </a:p>
        </p:txBody>
      </p:sp>
    </p:spTree>
    <p:extLst>
      <p:ext uri="{BB962C8B-B14F-4D97-AF65-F5344CB8AC3E}">
        <p14:creationId xmlns:p14="http://schemas.microsoft.com/office/powerpoint/2010/main" val="9685005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EEB138E-CAC8-4B8E-A6CA-852CB4FDFC76}" type="slidenum">
              <a:rPr lang="en-US" smtClean="0"/>
              <a:t>28</a:t>
            </a:fld>
            <a:endParaRPr lang="en-US"/>
          </a:p>
        </p:txBody>
      </p:sp>
      <p:sp>
        <p:nvSpPr>
          <p:cNvPr id="3" name="TextBox 2"/>
          <p:cNvSpPr txBox="1"/>
          <p:nvPr/>
        </p:nvSpPr>
        <p:spPr>
          <a:xfrm>
            <a:off x="4610100" y="2946400"/>
            <a:ext cx="3001656" cy="646331"/>
          </a:xfrm>
          <a:prstGeom prst="rect">
            <a:avLst/>
          </a:prstGeom>
          <a:noFill/>
        </p:spPr>
        <p:txBody>
          <a:bodyPr wrap="none" rtlCol="0">
            <a:spAutoFit/>
          </a:bodyPr>
          <a:lstStyle/>
          <a:p>
            <a:pPr algn="ctr"/>
            <a:r>
              <a:rPr lang="en-US" sz="36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THANK YOU</a:t>
            </a:r>
            <a:endParaRPr lang="en-US" sz="3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381308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EEB138E-CAC8-4B8E-A6CA-852CB4FDFC76}" type="slidenum">
              <a:rPr lang="en-US" smtClean="0"/>
              <a:t>29</a:t>
            </a:fld>
            <a:endParaRPr lang="en-US"/>
          </a:p>
        </p:txBody>
      </p:sp>
      <p:sp>
        <p:nvSpPr>
          <p:cNvPr id="3" name="TextBox 2"/>
          <p:cNvSpPr txBox="1"/>
          <p:nvPr/>
        </p:nvSpPr>
        <p:spPr>
          <a:xfrm>
            <a:off x="188844" y="223028"/>
            <a:ext cx="2944011"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4</a:t>
            </a:r>
            <a:r>
              <a:rPr lang="en-US" b="1" dirty="0" smtClean="0">
                <a:latin typeface="Times New Roman" panose="02020603050405020304" pitchFamily="18" charset="0"/>
                <a:cs typeface="Times New Roman" panose="02020603050405020304" pitchFamily="18" charset="0"/>
              </a:rPr>
              <a:t>. DESIGN APPLICATION</a:t>
            </a:r>
          </a:p>
        </p:txBody>
      </p:sp>
      <p:cxnSp>
        <p:nvCxnSpPr>
          <p:cNvPr id="4" name="Elbow Connector 3"/>
          <p:cNvCxnSpPr/>
          <p:nvPr/>
        </p:nvCxnSpPr>
        <p:spPr>
          <a:xfrm>
            <a:off x="355600" y="592360"/>
            <a:ext cx="584200" cy="184666"/>
          </a:xfrm>
          <a:prstGeom prst="bentConnector3">
            <a:avLst>
              <a:gd name="adj1" fmla="val 0"/>
            </a:avLst>
          </a:prstGeom>
          <a:ln>
            <a:tailEnd type="triangle"/>
          </a:ln>
        </p:spPr>
        <p:style>
          <a:lnRef idx="2">
            <a:schemeClr val="dk1"/>
          </a:lnRef>
          <a:fillRef idx="0">
            <a:schemeClr val="dk1"/>
          </a:fillRef>
          <a:effectRef idx="1">
            <a:schemeClr val="dk1"/>
          </a:effectRef>
          <a:fontRef idx="minor">
            <a:schemeClr val="tx1"/>
          </a:fontRef>
        </p:style>
      </p:cxnSp>
      <p:sp>
        <p:nvSpPr>
          <p:cNvPr id="5" name="TextBox 4"/>
          <p:cNvSpPr txBox="1"/>
          <p:nvPr/>
        </p:nvSpPr>
        <p:spPr>
          <a:xfrm>
            <a:off x="939800" y="594686"/>
            <a:ext cx="5126403" cy="369332"/>
          </a:xfrm>
          <a:prstGeom prst="rect">
            <a:avLst/>
          </a:prstGeom>
          <a:noFill/>
        </p:spPr>
        <p:txBody>
          <a:bodyPr wrap="none" rtlCol="0">
            <a:spAutoFit/>
          </a:bodyPr>
          <a:lstStyle/>
          <a:p>
            <a:r>
              <a:rPr lang="en-US" b="1" dirty="0"/>
              <a:t>Prediction using Single streamtube with Betz limit</a:t>
            </a:r>
          </a:p>
        </p:txBody>
      </p:sp>
      <p:pic>
        <p:nvPicPr>
          <p:cNvPr id="8" name="Picture 7" descr="E:\Downloads\bokeh_plot (35).png"/>
          <p:cNvPicPr/>
          <p:nvPr/>
        </p:nvPicPr>
        <p:blipFill>
          <a:blip r:embed="rId3">
            <a:extLst>
              <a:ext uri="{BEBA8EAE-BF5A-486C-A8C5-ECC9F3942E4B}">
                <a14:imgProps xmlns:a14="http://schemas.microsoft.com/office/drawing/2010/main">
                  <a14:imgLayer r:embed="rId4">
                    <a14:imgEffect>
                      <a14:sharpenSoften amount="50000"/>
                    </a14:imgEffect>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13381" y="2403911"/>
            <a:ext cx="5286375" cy="3171825"/>
          </a:xfrm>
          <a:prstGeom prst="rect">
            <a:avLst/>
          </a:prstGeom>
          <a:noFill/>
          <a:ln>
            <a:noFill/>
          </a:ln>
        </p:spPr>
      </p:pic>
      <mc:AlternateContent xmlns:mc="http://schemas.openxmlformats.org/markup-compatibility/2006" xmlns:a14="http://schemas.microsoft.com/office/drawing/2010/main">
        <mc:Choice Requires="a14">
          <p:sp>
            <p:nvSpPr>
              <p:cNvPr id="9" name="Rectangle 8"/>
              <p:cNvSpPr/>
              <p:nvPr/>
            </p:nvSpPr>
            <p:spPr>
              <a:xfrm>
                <a:off x="779828" y="5625588"/>
                <a:ext cx="5119928" cy="307777"/>
              </a:xfrm>
              <a:prstGeom prst="rect">
                <a:avLst/>
              </a:prstGeom>
            </p:spPr>
            <p:txBody>
              <a:bodyPr wrap="none">
                <a:spAutoFit/>
              </a:bodyPr>
              <a:lstStyle/>
              <a:p>
                <a:r>
                  <a:rPr lang="en-US" sz="1400" b="1" dirty="0">
                    <a:latin typeface="Times New Roman" panose="02020603050405020304" pitchFamily="18" charset="0"/>
                    <a:ea typeface="MS Mincho"/>
                  </a:rPr>
                  <a:t>Induction factor </a:t>
                </a:r>
                <a14:m>
                  <m:oMath xmlns:m="http://schemas.openxmlformats.org/officeDocument/2006/math">
                    <m:r>
                      <a:rPr lang="en-US" sz="1400" b="1" i="1">
                        <a:latin typeface="Cambria Math" panose="02040503050406030204" pitchFamily="18" charset="0"/>
                        <a:ea typeface="MS Mincho"/>
                        <a:cs typeface="Times New Roman" panose="02020603050405020304" pitchFamily="18" charset="0"/>
                      </a:rPr>
                      <m:t>𝒂</m:t>
                    </m:r>
                  </m:oMath>
                </a14:m>
                <a:r>
                  <a:rPr lang="en-US" sz="1400" b="1" dirty="0">
                    <a:latin typeface="Times New Roman" panose="02020603050405020304" pitchFamily="18" charset="0"/>
                    <a:ea typeface="MS Mincho"/>
                  </a:rPr>
                  <a:t> in Betz’s limit at different </a:t>
                </a:r>
                <a:r>
                  <a:rPr lang="en-US" sz="1400" b="1" dirty="0" err="1">
                    <a:latin typeface="Times New Roman" panose="02020603050405020304" pitchFamily="18" charset="0"/>
                    <a:ea typeface="MS Mincho"/>
                  </a:rPr>
                  <a:t>azimutal</a:t>
                </a:r>
                <a:r>
                  <a:rPr lang="en-US" sz="1400" b="1" dirty="0">
                    <a:latin typeface="Times New Roman" panose="02020603050405020304" pitchFamily="18" charset="0"/>
                    <a:ea typeface="MS Mincho"/>
                  </a:rPr>
                  <a:t> positions. </a:t>
                </a:r>
                <a:endParaRPr lang="en-US" sz="1400" b="1" dirty="0"/>
              </a:p>
            </p:txBody>
          </p:sp>
        </mc:Choice>
        <mc:Fallback xmlns="">
          <p:sp>
            <p:nvSpPr>
              <p:cNvPr id="9" name="Rectangle 8"/>
              <p:cNvSpPr>
                <a:spLocks noRot="1" noChangeAspect="1" noMove="1" noResize="1" noEditPoints="1" noAdjustHandles="1" noChangeArrowheads="1" noChangeShapeType="1" noTextEdit="1"/>
              </p:cNvSpPr>
              <p:nvPr/>
            </p:nvSpPr>
            <p:spPr>
              <a:xfrm>
                <a:off x="779828" y="5625588"/>
                <a:ext cx="5119928" cy="307777"/>
              </a:xfrm>
              <a:prstGeom prst="rect">
                <a:avLst/>
              </a:prstGeom>
              <a:blipFill>
                <a:blip r:embed="rId5"/>
                <a:stretch>
                  <a:fillRect l="-357"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0" name="Table 9"/>
              <p:cNvGraphicFramePr>
                <a:graphicFrameLocks noGrp="1"/>
              </p:cNvGraphicFramePr>
              <p:nvPr>
                <p:extLst>
                  <p:ext uri="{D42A27DB-BD31-4B8C-83A1-F6EECF244321}">
                    <p14:modId xmlns:p14="http://schemas.microsoft.com/office/powerpoint/2010/main" val="3946655864"/>
                  </p:ext>
                </p:extLst>
              </p:nvPr>
            </p:nvGraphicFramePr>
            <p:xfrm>
              <a:off x="6927273" y="722687"/>
              <a:ext cx="4724399" cy="1463040"/>
            </p:xfrm>
            <a:graphic>
              <a:graphicData uri="http://schemas.openxmlformats.org/drawingml/2006/table">
                <a:tbl>
                  <a:tblPr firstRow="1" firstCol="1" bandRow="1">
                    <a:tableStyleId>{3B4B98B0-60AC-42C2-AFA5-B58CD77FA1E5}</a:tableStyleId>
                  </a:tblPr>
                  <a:tblGrid>
                    <a:gridCol w="3078610">
                      <a:extLst>
                        <a:ext uri="{9D8B030D-6E8A-4147-A177-3AD203B41FA5}">
                          <a16:colId xmlns:a16="http://schemas.microsoft.com/office/drawing/2014/main" val="2195289242"/>
                        </a:ext>
                      </a:extLst>
                    </a:gridCol>
                    <a:gridCol w="1645789">
                      <a:extLst>
                        <a:ext uri="{9D8B030D-6E8A-4147-A177-3AD203B41FA5}">
                          <a16:colId xmlns:a16="http://schemas.microsoft.com/office/drawing/2014/main" val="21944765"/>
                        </a:ext>
                      </a:extLst>
                    </a:gridCol>
                  </a:tblGrid>
                  <a:tr h="186474">
                    <a:tc>
                      <a:txBody>
                        <a:bodyPr/>
                        <a:lstStyle/>
                        <a:p>
                          <a:pPr marL="0" marR="0" algn="just">
                            <a:lnSpc>
                              <a:spcPct val="150000"/>
                            </a:lnSpc>
                            <a:spcBef>
                              <a:spcPts val="0"/>
                            </a:spcBef>
                            <a:spcAft>
                              <a:spcPts val="0"/>
                            </a:spcAft>
                          </a:pPr>
                          <a:r>
                            <a:rPr lang="en-US" sz="1600" dirty="0">
                              <a:effectLst/>
                            </a:rPr>
                            <a:t>Blade element lift coefficient</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𝐶</m:t>
                                    </m:r>
                                  </m:e>
                                  <m:sub>
                                    <m:r>
                                      <a:rPr lang="en-US" sz="1600">
                                        <a:effectLst/>
                                        <a:latin typeface="Cambria Math" panose="02040503050406030204" pitchFamily="18" charset="0"/>
                                      </a:rPr>
                                      <m:t>𝐿</m:t>
                                    </m:r>
                                  </m:sub>
                                </m:sSub>
                                <m:r>
                                  <a:rPr lang="en-US" sz="1600">
                                    <a:effectLst/>
                                    <a:latin typeface="Cambria Math" panose="02040503050406030204" pitchFamily="18" charset="0"/>
                                  </a:rPr>
                                  <m:t>=2</m:t>
                                </m:r>
                                <m:r>
                                  <a:rPr lang="en-US" sz="1600">
                                    <a:effectLst/>
                                    <a:latin typeface="Cambria Math" panose="02040503050406030204" pitchFamily="18" charset="0"/>
                                  </a:rPr>
                                  <m:t>𝜋</m:t>
                                </m:r>
                                <m:func>
                                  <m:funcPr>
                                    <m:ctrlPr>
                                      <a:rPr lang="en-US" sz="1600" i="1">
                                        <a:effectLst/>
                                        <a:latin typeface="Cambria Math" panose="02040503050406030204" pitchFamily="18" charset="0"/>
                                      </a:rPr>
                                    </m:ctrlPr>
                                  </m:funcPr>
                                  <m:fName>
                                    <m:r>
                                      <m:rPr>
                                        <m:sty m:val="p"/>
                                      </m:rPr>
                                      <a:rPr lang="en-US" sz="1600">
                                        <a:effectLst/>
                                        <a:latin typeface="Cambria Math" panose="02040503050406030204" pitchFamily="18" charset="0"/>
                                      </a:rPr>
                                      <m:t>sin</m:t>
                                    </m:r>
                                  </m:fName>
                                  <m:e>
                                    <m:r>
                                      <a:rPr lang="en-US" sz="1600">
                                        <a:effectLst/>
                                        <a:latin typeface="Cambria Math" panose="02040503050406030204" pitchFamily="18" charset="0"/>
                                      </a:rPr>
                                      <m:t>𝛼</m:t>
                                    </m:r>
                                  </m:e>
                                </m:func>
                              </m:oMath>
                            </m:oMathPara>
                          </a14:m>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1566791065"/>
                      </a:ext>
                    </a:extLst>
                  </a:tr>
                  <a:tr h="186474">
                    <a:tc>
                      <a:txBody>
                        <a:bodyPr/>
                        <a:lstStyle/>
                        <a:p>
                          <a:pPr marL="0" marR="0" algn="just">
                            <a:lnSpc>
                              <a:spcPct val="150000"/>
                            </a:lnSpc>
                            <a:spcBef>
                              <a:spcPts val="0"/>
                            </a:spcBef>
                            <a:spcAft>
                              <a:spcPts val="0"/>
                            </a:spcAft>
                          </a:pPr>
                          <a:r>
                            <a:rPr lang="en-US" sz="1600" dirty="0">
                              <a:effectLst/>
                            </a:rPr>
                            <a:t>Blade element drag coefficient</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𝐶</m:t>
                                    </m:r>
                                  </m:e>
                                  <m:sub>
                                    <m:r>
                                      <a:rPr lang="en-US" sz="1600">
                                        <a:effectLst/>
                                        <a:latin typeface="Cambria Math" panose="02040503050406030204" pitchFamily="18" charset="0"/>
                                      </a:rPr>
                                      <m:t>𝐷</m:t>
                                    </m:r>
                                  </m:sub>
                                </m:sSub>
                                <m:r>
                                  <a:rPr lang="en-US" sz="1600">
                                    <a:effectLst/>
                                    <a:latin typeface="Cambria Math" panose="02040503050406030204" pitchFamily="18" charset="0"/>
                                  </a:rPr>
                                  <m:t>=</m:t>
                                </m:r>
                                <m:r>
                                  <a:rPr lang="en-US" sz="1600">
                                    <a:effectLst/>
                                    <a:latin typeface="Cambria Math" panose="02040503050406030204" pitchFamily="18" charset="0"/>
                                  </a:rPr>
                                  <m:t>𝑘</m:t>
                                </m:r>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𝐶</m:t>
                                    </m:r>
                                  </m:e>
                                  <m:sub>
                                    <m:r>
                                      <a:rPr lang="en-US" sz="1600">
                                        <a:effectLst/>
                                        <a:latin typeface="Cambria Math" panose="02040503050406030204" pitchFamily="18" charset="0"/>
                                      </a:rPr>
                                      <m:t>𝐿</m:t>
                                    </m:r>
                                  </m:sub>
                                </m:sSub>
                              </m:oMath>
                            </m:oMathPara>
                          </a14:m>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1691670988"/>
                      </a:ext>
                    </a:extLst>
                  </a:tr>
                  <a:tr h="186474">
                    <a:tc>
                      <a:txBody>
                        <a:bodyPr/>
                        <a:lstStyle/>
                        <a:p>
                          <a:pPr marL="0" marR="0" algn="just">
                            <a:lnSpc>
                              <a:spcPct val="150000"/>
                            </a:lnSpc>
                            <a:spcBef>
                              <a:spcPts val="0"/>
                            </a:spcBef>
                            <a:spcAft>
                              <a:spcPts val="0"/>
                            </a:spcAft>
                          </a:pPr>
                          <a14:m>
                            <m:oMath xmlns:m="http://schemas.openxmlformats.org/officeDocument/2006/math">
                              <m:r>
                                <a:rPr lang="en-US" sz="1600">
                                  <a:effectLst/>
                                  <a:latin typeface="Cambria Math" panose="02040503050406030204" pitchFamily="18" charset="0"/>
                                </a:rPr>
                                <m:t>𝑘</m:t>
                              </m:r>
                            </m:oMath>
                          </a14:m>
                          <a:r>
                            <a:rPr lang="en-US" sz="1600">
                              <a:effectLst/>
                            </a:rPr>
                            <a:t> </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en-US" sz="1600">
                                    <a:effectLst/>
                                    <a:latin typeface="Cambria Math" panose="02040503050406030204" pitchFamily="18" charset="0"/>
                                  </a:rPr>
                                  <m:t>0.03</m:t>
                                </m:r>
                              </m:oMath>
                            </m:oMathPara>
                          </a14:m>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103883617"/>
                      </a:ext>
                    </a:extLst>
                  </a:tr>
                  <a:tr h="186474">
                    <a:tc>
                      <a:txBody>
                        <a:bodyPr/>
                        <a:lstStyle/>
                        <a:p>
                          <a:pPr marL="0" marR="0" algn="just">
                            <a:lnSpc>
                              <a:spcPct val="150000"/>
                            </a:lnSpc>
                            <a:spcBef>
                              <a:spcPts val="0"/>
                            </a:spcBef>
                            <a:spcAft>
                              <a:spcPts val="0"/>
                            </a:spcAft>
                          </a:pPr>
                          <a:r>
                            <a:rPr lang="en-US" sz="1600">
                              <a:effectLst/>
                            </a:rPr>
                            <a:t>Induced factor </a:t>
                          </a:r>
                          <a14:m>
                            <m:oMath xmlns:m="http://schemas.openxmlformats.org/officeDocument/2006/math">
                              <m:r>
                                <a:rPr lang="en-US" sz="1600">
                                  <a:effectLst/>
                                  <a:latin typeface="Cambria Math" panose="02040503050406030204" pitchFamily="18" charset="0"/>
                                </a:rPr>
                                <m:t>𝑎</m:t>
                              </m:r>
                            </m:oMath>
                          </a14:m>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en-US" sz="1600">
                                    <a:effectLst/>
                                    <a:latin typeface="Cambria Math" panose="02040503050406030204" pitchFamily="18" charset="0"/>
                                  </a:rPr>
                                  <m:t>1/3</m:t>
                                </m:r>
                              </m:oMath>
                            </m:oMathPara>
                          </a14:m>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769451157"/>
                      </a:ext>
                    </a:extLst>
                  </a:tr>
                </a:tbl>
              </a:graphicData>
            </a:graphic>
          </p:graphicFrame>
        </mc:Choice>
        <mc:Fallback xmlns="">
          <p:graphicFrame>
            <p:nvGraphicFramePr>
              <p:cNvPr id="10" name="Table 9"/>
              <p:cNvGraphicFramePr>
                <a:graphicFrameLocks noGrp="1"/>
              </p:cNvGraphicFramePr>
              <p:nvPr>
                <p:extLst>
                  <p:ext uri="{D42A27DB-BD31-4B8C-83A1-F6EECF244321}">
                    <p14:modId xmlns:p14="http://schemas.microsoft.com/office/powerpoint/2010/main" val="3946655864"/>
                  </p:ext>
                </p:extLst>
              </p:nvPr>
            </p:nvGraphicFramePr>
            <p:xfrm>
              <a:off x="6927273" y="722687"/>
              <a:ext cx="4724399" cy="1463040"/>
            </p:xfrm>
            <a:graphic>
              <a:graphicData uri="http://schemas.openxmlformats.org/drawingml/2006/table">
                <a:tbl>
                  <a:tblPr firstRow="1" firstCol="1" bandRow="1">
                    <a:tableStyleId>{3B4B98B0-60AC-42C2-AFA5-B58CD77FA1E5}</a:tableStyleId>
                  </a:tblPr>
                  <a:tblGrid>
                    <a:gridCol w="3078610">
                      <a:extLst>
                        <a:ext uri="{9D8B030D-6E8A-4147-A177-3AD203B41FA5}">
                          <a16:colId xmlns:a16="http://schemas.microsoft.com/office/drawing/2014/main" val="2195289242"/>
                        </a:ext>
                      </a:extLst>
                    </a:gridCol>
                    <a:gridCol w="1645789">
                      <a:extLst>
                        <a:ext uri="{9D8B030D-6E8A-4147-A177-3AD203B41FA5}">
                          <a16:colId xmlns:a16="http://schemas.microsoft.com/office/drawing/2014/main" val="21944765"/>
                        </a:ext>
                      </a:extLst>
                    </a:gridCol>
                  </a:tblGrid>
                  <a:tr h="365760">
                    <a:tc>
                      <a:txBody>
                        <a:bodyPr/>
                        <a:lstStyle/>
                        <a:p>
                          <a:pPr marL="0" marR="0" algn="just">
                            <a:lnSpc>
                              <a:spcPct val="150000"/>
                            </a:lnSpc>
                            <a:spcBef>
                              <a:spcPts val="0"/>
                            </a:spcBef>
                            <a:spcAft>
                              <a:spcPts val="0"/>
                            </a:spcAft>
                          </a:pPr>
                          <a:r>
                            <a:rPr lang="en-US" sz="1600" dirty="0">
                              <a:effectLst/>
                            </a:rPr>
                            <a:t>Blade element lift coefficient</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endParaRPr lang="en-US"/>
                        </a:p>
                      </a:txBody>
                      <a:tcPr marL="68580" marR="68580" marT="0" marB="0">
                        <a:blipFill>
                          <a:blip r:embed="rId6"/>
                          <a:stretch>
                            <a:fillRect l="-187407" t="-1667" r="-370" b="-323333"/>
                          </a:stretch>
                        </a:blipFill>
                      </a:tcPr>
                    </a:tc>
                    <a:extLst>
                      <a:ext uri="{0D108BD9-81ED-4DB2-BD59-A6C34878D82A}">
                        <a16:rowId xmlns:a16="http://schemas.microsoft.com/office/drawing/2014/main" val="1566791065"/>
                      </a:ext>
                    </a:extLst>
                  </a:tr>
                  <a:tr h="365760">
                    <a:tc>
                      <a:txBody>
                        <a:bodyPr/>
                        <a:lstStyle/>
                        <a:p>
                          <a:pPr marL="0" marR="0" algn="just">
                            <a:lnSpc>
                              <a:spcPct val="150000"/>
                            </a:lnSpc>
                            <a:spcBef>
                              <a:spcPts val="0"/>
                            </a:spcBef>
                            <a:spcAft>
                              <a:spcPts val="0"/>
                            </a:spcAft>
                          </a:pPr>
                          <a:r>
                            <a:rPr lang="en-US" sz="1600" dirty="0">
                              <a:effectLst/>
                            </a:rPr>
                            <a:t>Blade element drag coefficient</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endParaRPr lang="en-US"/>
                        </a:p>
                      </a:txBody>
                      <a:tcPr marL="68580" marR="68580" marT="0" marB="0">
                        <a:blipFill>
                          <a:blip r:embed="rId6"/>
                          <a:stretch>
                            <a:fillRect l="-187407" t="-100000" r="-370" b="-218033"/>
                          </a:stretch>
                        </a:blipFill>
                      </a:tcPr>
                    </a:tc>
                    <a:extLst>
                      <a:ext uri="{0D108BD9-81ED-4DB2-BD59-A6C34878D82A}">
                        <a16:rowId xmlns:a16="http://schemas.microsoft.com/office/drawing/2014/main" val="1691670988"/>
                      </a:ext>
                    </a:extLst>
                  </a:tr>
                  <a:tr h="365760">
                    <a:tc>
                      <a:txBody>
                        <a:bodyPr/>
                        <a:lstStyle/>
                        <a:p>
                          <a:endParaRPr lang="en-US"/>
                        </a:p>
                      </a:txBody>
                      <a:tcPr marL="68580" marR="68580" marT="0" marB="0">
                        <a:blipFill>
                          <a:blip r:embed="rId6"/>
                          <a:stretch>
                            <a:fillRect t="-203333" r="-53557" b="-121667"/>
                          </a:stretch>
                        </a:blipFill>
                      </a:tcPr>
                    </a:tc>
                    <a:tc>
                      <a:txBody>
                        <a:bodyPr/>
                        <a:lstStyle/>
                        <a:p>
                          <a:endParaRPr lang="en-US"/>
                        </a:p>
                      </a:txBody>
                      <a:tcPr marL="68580" marR="68580" marT="0" marB="0">
                        <a:blipFill>
                          <a:blip r:embed="rId6"/>
                          <a:stretch>
                            <a:fillRect l="-187407" t="-203333" r="-370" b="-121667"/>
                          </a:stretch>
                        </a:blipFill>
                      </a:tcPr>
                    </a:tc>
                    <a:extLst>
                      <a:ext uri="{0D108BD9-81ED-4DB2-BD59-A6C34878D82A}">
                        <a16:rowId xmlns:a16="http://schemas.microsoft.com/office/drawing/2014/main" val="103883617"/>
                      </a:ext>
                    </a:extLst>
                  </a:tr>
                  <a:tr h="365760">
                    <a:tc>
                      <a:txBody>
                        <a:bodyPr/>
                        <a:lstStyle/>
                        <a:p>
                          <a:endParaRPr lang="en-US"/>
                        </a:p>
                      </a:txBody>
                      <a:tcPr marL="68580" marR="68580" marT="0" marB="0">
                        <a:blipFill>
                          <a:blip r:embed="rId6"/>
                          <a:stretch>
                            <a:fillRect t="-303333" r="-53557" b="-21667"/>
                          </a:stretch>
                        </a:blipFill>
                      </a:tcPr>
                    </a:tc>
                    <a:tc>
                      <a:txBody>
                        <a:bodyPr/>
                        <a:lstStyle/>
                        <a:p>
                          <a:endParaRPr lang="en-US"/>
                        </a:p>
                      </a:txBody>
                      <a:tcPr marL="68580" marR="68580" marT="0" marB="0">
                        <a:blipFill>
                          <a:blip r:embed="rId6"/>
                          <a:stretch>
                            <a:fillRect l="-187407" t="-303333" r="-370" b="-21667"/>
                          </a:stretch>
                        </a:blipFill>
                      </a:tcPr>
                    </a:tc>
                    <a:extLst>
                      <a:ext uri="{0D108BD9-81ED-4DB2-BD59-A6C34878D82A}">
                        <a16:rowId xmlns:a16="http://schemas.microsoft.com/office/drawing/2014/main" val="769451157"/>
                      </a:ext>
                    </a:extLst>
                  </a:tr>
                </a:tbl>
              </a:graphicData>
            </a:graphic>
          </p:graphicFrame>
        </mc:Fallback>
      </mc:AlternateContent>
      <mc:AlternateContent xmlns:mc="http://schemas.openxmlformats.org/markup-compatibility/2006" xmlns:a14="http://schemas.microsoft.com/office/drawing/2010/main">
        <mc:Choice Requires="a14">
          <p:sp>
            <p:nvSpPr>
              <p:cNvPr id="11" name="Rectangle 10"/>
              <p:cNvSpPr/>
              <p:nvPr/>
            </p:nvSpPr>
            <p:spPr>
              <a:xfrm>
                <a:off x="7622296" y="4759519"/>
                <a:ext cx="2731966" cy="7764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𝑃</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GB" i="1">
                                  <a:latin typeface="Cambria Math" panose="02040503050406030204" pitchFamily="18" charset="0"/>
                                </a:rPr>
                                <m:t>𝜎</m:t>
                              </m:r>
                            </m:e>
                            <m:sub>
                              <m:r>
                                <a:rPr lang="en-GB" i="1">
                                  <a:latin typeface="Cambria Math" panose="02040503050406030204" pitchFamily="18" charset="0"/>
                                </a:rPr>
                                <m:t>𝑜𝑝</m:t>
                              </m:r>
                            </m:sub>
                          </m:sSub>
                        </m:num>
                        <m:den>
                          <m:r>
                            <a:rPr lang="en-US" i="1">
                              <a:latin typeface="Cambria Math" panose="02040503050406030204" pitchFamily="18" charset="0"/>
                            </a:rPr>
                            <m:t>2</m:t>
                          </m:r>
                          <m:r>
                            <a:rPr lang="en-US" i="1">
                              <a:latin typeface="Cambria Math" panose="02040503050406030204" pitchFamily="18" charset="0"/>
                            </a:rPr>
                            <m:t>𝜋</m:t>
                          </m:r>
                        </m:den>
                      </m:f>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GB" i="1">
                                      <a:latin typeface="Cambria Math" panose="02040503050406030204" pitchFamily="18" charset="0"/>
                                    </a:rPr>
                                    <m:t>𝑊</m:t>
                                  </m:r>
                                </m:num>
                                <m:den>
                                  <m:sSub>
                                    <m:sSubPr>
                                      <m:ctrlPr>
                                        <a:rPr lang="en-US" i="1">
                                          <a:latin typeface="Cambria Math" panose="02040503050406030204" pitchFamily="18" charset="0"/>
                                        </a:rPr>
                                      </m:ctrlPr>
                                    </m:sSubPr>
                                    <m:e>
                                      <m:r>
                                        <a:rPr lang="en-GB" i="1">
                                          <a:latin typeface="Cambria Math" panose="02040503050406030204" pitchFamily="18" charset="0"/>
                                        </a:rPr>
                                        <m:t>𝑉</m:t>
                                      </m:r>
                                    </m:e>
                                    <m:sub>
                                      <m:r>
                                        <a:rPr lang="en-GB" i="1">
                                          <a:latin typeface="Cambria Math" panose="02040503050406030204" pitchFamily="18" charset="0"/>
                                        </a:rPr>
                                        <m:t>∞</m:t>
                                      </m:r>
                                    </m:sub>
                                  </m:sSub>
                                </m:den>
                              </m:f>
                            </m:e>
                          </m:d>
                        </m:e>
                        <m:sup>
                          <m:r>
                            <a:rPr lang="en-GB" i="1">
                              <a:latin typeface="Cambria Math" panose="02040503050406030204" pitchFamily="18" charset="0"/>
                            </a:rPr>
                            <m:t>3</m:t>
                          </m:r>
                        </m:sup>
                      </m:sSup>
                      <m:nary>
                        <m:naryPr>
                          <m:limLoc m:val="subSup"/>
                          <m:ctrlPr>
                            <a:rPr lang="en-US" i="1">
                              <a:latin typeface="Cambria Math" panose="02040503050406030204" pitchFamily="18" charset="0"/>
                            </a:rPr>
                          </m:ctrlPr>
                        </m:naryPr>
                        <m:sub>
                          <m:r>
                            <a:rPr lang="en-GB" i="1">
                              <a:latin typeface="Cambria Math" panose="02040503050406030204" pitchFamily="18" charset="0"/>
                            </a:rPr>
                            <m:t>0</m:t>
                          </m:r>
                        </m:sub>
                        <m:sup>
                          <m:r>
                            <a:rPr lang="en-GB" i="1">
                              <a:latin typeface="Cambria Math" panose="02040503050406030204" pitchFamily="18" charset="0"/>
                            </a:rPr>
                            <m:t>2</m:t>
                          </m:r>
                          <m:r>
                            <a:rPr lang="en-GB" i="1">
                              <a:latin typeface="Cambria Math" panose="02040503050406030204" pitchFamily="18" charset="0"/>
                            </a:rPr>
                            <m:t>𝜋</m:t>
                          </m:r>
                        </m:sup>
                        <m:e>
                          <m:sSub>
                            <m:sSubPr>
                              <m:ctrlPr>
                                <a:rPr lang="en-US" i="1">
                                  <a:latin typeface="Cambria Math" panose="02040503050406030204" pitchFamily="18" charset="0"/>
                                </a:rPr>
                              </m:ctrlPr>
                            </m:sSubPr>
                            <m:e>
                              <m:r>
                                <a:rPr lang="en-US" i="1">
                                  <a:latin typeface="Cambria Math" panose="02040503050406030204" pitchFamily="18" charset="0"/>
                                </a:rPr>
                                <m:t>𝐶</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sub>
                          </m:sSub>
                          <m:r>
                            <a:rPr lang="en-GB" i="1">
                              <a:latin typeface="Cambria Math" panose="02040503050406030204" pitchFamily="18" charset="0"/>
                            </a:rPr>
                            <m:t>𝑑</m:t>
                          </m:r>
                          <m:r>
                            <a:rPr lang="en-GB" i="1">
                              <a:latin typeface="Cambria Math" panose="02040503050406030204" pitchFamily="18" charset="0"/>
                            </a:rPr>
                            <m:t>𝜃</m:t>
                          </m:r>
                        </m:e>
                      </m:nary>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7622296" y="4759519"/>
                <a:ext cx="2731966" cy="77643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7622296" y="2732270"/>
                <a:ext cx="2821735" cy="9543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𝑜𝑝</m:t>
                          </m:r>
                        </m:sub>
                      </m:sSub>
                      <m:r>
                        <a:rPr lang="en-US" i="0">
                          <a:latin typeface="Cambria Math" panose="02040503050406030204" pitchFamily="18" charset="0"/>
                        </a:rPr>
                        <m:t>=</m:t>
                      </m:r>
                      <m:f>
                        <m:fPr>
                          <m:ctrlPr>
                            <a:rPr lang="en-US" i="1">
                              <a:latin typeface="Cambria Math" panose="02040503050406030204" pitchFamily="18" charset="0"/>
                            </a:rPr>
                          </m:ctrlPr>
                        </m:fPr>
                        <m:num>
                          <m:f>
                            <m:fPr>
                              <m:type m:val="lin"/>
                              <m:ctrlPr>
                                <a:rPr lang="en-US" i="1">
                                  <a:latin typeface="Cambria Math" panose="02040503050406030204" pitchFamily="18" charset="0"/>
                                </a:rPr>
                              </m:ctrlPr>
                            </m:fPr>
                            <m:num>
                              <m:r>
                                <a:rPr lang="en-US" i="0">
                                  <a:latin typeface="Cambria Math" panose="02040503050406030204" pitchFamily="18" charset="0"/>
                                </a:rPr>
                                <m:t>8</m:t>
                              </m:r>
                            </m:num>
                            <m:den>
                              <m:r>
                                <a:rPr lang="en-US" i="0">
                                  <a:latin typeface="Cambria Math" panose="02040503050406030204" pitchFamily="18" charset="0"/>
                                </a:rPr>
                                <m:t>9</m:t>
                              </m:r>
                            </m:den>
                          </m:f>
                        </m:num>
                        <m:den>
                          <m:f>
                            <m:fPr>
                              <m:ctrlPr>
                                <a:rPr lang="en-US" i="1">
                                  <a:latin typeface="Cambria Math" panose="02040503050406030204" pitchFamily="18" charset="0"/>
                                </a:rPr>
                              </m:ctrlPr>
                            </m:fPr>
                            <m:num>
                              <m:r>
                                <a:rPr lang="en-US" i="0">
                                  <a:latin typeface="Cambria Math" panose="02040503050406030204" pitchFamily="18" charset="0"/>
                                </a:rPr>
                                <m:t>1</m:t>
                              </m:r>
                            </m:num>
                            <m:den>
                              <m:r>
                                <a:rPr lang="en-US" i="0">
                                  <a:latin typeface="Cambria Math" panose="02040503050406030204" pitchFamily="18" charset="0"/>
                                </a:rPr>
                                <m:t>2</m:t>
                              </m:r>
                              <m:r>
                                <a:rPr lang="en-US" i="1">
                                  <a:latin typeface="Cambria Math" panose="02040503050406030204" pitchFamily="18" charset="0"/>
                                </a:rPr>
                                <m:t>𝜋</m:t>
                              </m:r>
                            </m:den>
                          </m:f>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𝑊</m:t>
                                      </m:r>
                                    </m:num>
                                    <m:den>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0">
                                              <a:latin typeface="Cambria Math" panose="02040503050406030204" pitchFamily="18" charset="0"/>
                                            </a:rPr>
                                            <m:t>∞</m:t>
                                          </m:r>
                                        </m:sub>
                                      </m:sSub>
                                    </m:den>
                                  </m:f>
                                </m:e>
                              </m:d>
                            </m:e>
                            <m:sup>
                              <m:r>
                                <a:rPr lang="en-US" i="0">
                                  <a:latin typeface="Cambria Math" panose="02040503050406030204" pitchFamily="18" charset="0"/>
                                </a:rPr>
                                <m:t>2</m:t>
                              </m:r>
                            </m:sup>
                          </m:sSup>
                          <m:nary>
                            <m:naryPr>
                              <m:limLoc m:val="subSup"/>
                              <m:ctrlPr>
                                <a:rPr lang="en-US" i="1">
                                  <a:latin typeface="Cambria Math" panose="02040503050406030204" pitchFamily="18" charset="0"/>
                                </a:rPr>
                              </m:ctrlPr>
                            </m:naryPr>
                            <m:sub>
                              <m:r>
                                <a:rPr lang="en-US" i="0">
                                  <a:latin typeface="Cambria Math" panose="02040503050406030204" pitchFamily="18" charset="0"/>
                                </a:rPr>
                                <m:t>0</m:t>
                              </m:r>
                            </m:sub>
                            <m:sup>
                              <m:r>
                                <a:rPr lang="en-US" i="0">
                                  <a:latin typeface="Cambria Math" panose="02040503050406030204" pitchFamily="18" charset="0"/>
                                </a:rPr>
                                <m:t>2</m:t>
                              </m:r>
                              <m:r>
                                <a:rPr lang="en-US" i="1">
                                  <a:latin typeface="Cambria Math" panose="02040503050406030204" pitchFamily="18" charset="0"/>
                                </a:rPr>
                                <m:t>𝜋</m:t>
                              </m:r>
                            </m:sup>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𝑇𝑖</m:t>
                                  </m:r>
                                </m:sub>
                              </m:sSub>
                            </m:e>
                          </m:nary>
                          <m:r>
                            <a:rPr lang="en-US" i="1">
                              <a:latin typeface="Cambria Math" panose="02040503050406030204" pitchFamily="18" charset="0"/>
                            </a:rPr>
                            <m:t>𝑑</m:t>
                          </m:r>
                          <m:r>
                            <a:rPr lang="en-US" i="1">
                              <a:latin typeface="Cambria Math" panose="02040503050406030204" pitchFamily="18" charset="0"/>
                            </a:rPr>
                            <m:t>𝜃</m:t>
                          </m:r>
                        </m:den>
                      </m:f>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7622296" y="2732270"/>
                <a:ext cx="2821735" cy="95436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455001" y="1122952"/>
                <a:ext cx="5611202" cy="923330"/>
              </a:xfrm>
              <a:prstGeom prst="rect">
                <a:avLst/>
              </a:prstGeom>
            </p:spPr>
            <p:txBody>
              <a:bodyPr wrap="square">
                <a:spAutoFit/>
              </a:bodyPr>
              <a:lstStyle/>
              <a:p>
                <a:r>
                  <a:rPr lang="en-US" dirty="0">
                    <a:latin typeface="Times New Roman" panose="02020603050405020304" pitchFamily="18" charset="0"/>
                    <a:ea typeface="MS Mincho"/>
                  </a:rPr>
                  <a:t>Professor </a:t>
                </a:r>
                <a:r>
                  <a:rPr lang="en-US" dirty="0" err="1">
                    <a:latin typeface="Times New Roman" panose="02020603050405020304" pitchFamily="18" charset="0"/>
                    <a:ea typeface="MS Mincho"/>
                  </a:rPr>
                  <a:t>N.T.Tong</a:t>
                </a:r>
                <a:r>
                  <a:rPr lang="en-US" dirty="0">
                    <a:latin typeface="Times New Roman" panose="02020603050405020304" pitchFamily="18" charset="0"/>
                    <a:ea typeface="MS Mincho"/>
                  </a:rPr>
                  <a:t> in his lectures of  Wind turbine </a:t>
                </a:r>
                <a:r>
                  <a:rPr lang="en-US" dirty="0" smtClean="0">
                    <a:latin typeface="Times New Roman" panose="02020603050405020304" pitchFamily="18" charset="0"/>
                    <a:ea typeface="MS Mincho"/>
                  </a:rPr>
                  <a:t>course, suggest </a:t>
                </a:r>
                <a:r>
                  <a:rPr lang="en-US" dirty="0">
                    <a:latin typeface="Times New Roman" panose="02020603050405020304" pitchFamily="18" charset="0"/>
                    <a:ea typeface="MS Mincho"/>
                  </a:rPr>
                  <a:t>that from Betz’s limit, maximum power coefficient occur at induced factor </a:t>
                </a:r>
                <a14:m>
                  <m:oMath xmlns:m="http://schemas.openxmlformats.org/officeDocument/2006/math">
                    <m:r>
                      <a:rPr lang="en-US" i="1">
                        <a:latin typeface="Cambria Math" panose="02040503050406030204" pitchFamily="18" charset="0"/>
                        <a:ea typeface="MS Mincho"/>
                        <a:cs typeface="Times New Roman" panose="02020603050405020304" pitchFamily="18" charset="0"/>
                      </a:rPr>
                      <m:t>𝑎</m:t>
                    </m:r>
                    <m:r>
                      <a:rPr lang="en-US" i="1">
                        <a:latin typeface="Cambria Math" panose="02040503050406030204" pitchFamily="18" charset="0"/>
                        <a:ea typeface="MS Mincho"/>
                        <a:cs typeface="Times New Roman" panose="02020603050405020304" pitchFamily="18" charset="0"/>
                      </a:rPr>
                      <m:t>=1/3</m:t>
                    </m:r>
                  </m:oMath>
                </a14:m>
                <a:r>
                  <a:rPr lang="en-US" dirty="0">
                    <a:latin typeface="Times New Roman" panose="02020603050405020304" pitchFamily="18" charset="0"/>
                    <a:ea typeface="MS Mincho"/>
                  </a:rPr>
                  <a:t>.</a:t>
                </a:r>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455001" y="1122952"/>
                <a:ext cx="5611202" cy="923330"/>
              </a:xfrm>
              <a:prstGeom prst="rect">
                <a:avLst/>
              </a:prstGeom>
              <a:blipFill>
                <a:blip r:embed="rId9"/>
                <a:stretch>
                  <a:fillRect l="-978" t="-3289" r="-1522" b="-9211"/>
                </a:stretch>
              </a:blipFill>
            </p:spPr>
            <p:txBody>
              <a:bodyPr/>
              <a:lstStyle/>
              <a:p>
                <a:r>
                  <a:rPr lang="en-US">
                    <a:noFill/>
                  </a:rPr>
                  <a:t> </a:t>
                </a:r>
              </a:p>
            </p:txBody>
          </p:sp>
        </mc:Fallback>
      </mc:AlternateContent>
    </p:spTree>
    <p:extLst>
      <p:ext uri="{BB962C8B-B14F-4D97-AF65-F5344CB8AC3E}">
        <p14:creationId xmlns:p14="http://schemas.microsoft.com/office/powerpoint/2010/main" val="1732065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EEB138E-CAC8-4B8E-A6CA-852CB4FDFC76}" type="slidenum">
              <a:rPr lang="en-US" smtClean="0"/>
              <a:t>3</a:t>
            </a:fld>
            <a:endParaRPr lang="en-US"/>
          </a:p>
        </p:txBody>
      </p:sp>
      <p:sp>
        <p:nvSpPr>
          <p:cNvPr id="4" name="TextBox 3"/>
          <p:cNvSpPr txBox="1"/>
          <p:nvPr/>
        </p:nvSpPr>
        <p:spPr>
          <a:xfrm>
            <a:off x="3479800" y="2349500"/>
            <a:ext cx="184731" cy="369332"/>
          </a:xfrm>
          <a:prstGeom prst="rect">
            <a:avLst/>
          </a:prstGeom>
          <a:noFill/>
        </p:spPr>
        <p:txBody>
          <a:bodyPr wrap="none" rtlCol="0">
            <a:spAutoFit/>
          </a:bodyPr>
          <a:lstStyle/>
          <a:p>
            <a:endParaRPr lang="en-US" dirty="0"/>
          </a:p>
        </p:txBody>
      </p:sp>
      <p:sp>
        <p:nvSpPr>
          <p:cNvPr id="6" name="TextBox 5"/>
          <p:cNvSpPr txBox="1"/>
          <p:nvPr/>
        </p:nvSpPr>
        <p:spPr>
          <a:xfrm>
            <a:off x="198783" y="202598"/>
            <a:ext cx="7469609" cy="646331"/>
          </a:xfrm>
          <a:prstGeom prst="rect">
            <a:avLst/>
          </a:prstGeom>
          <a:noFill/>
        </p:spPr>
        <p:txBody>
          <a:bodyPr wrap="none" rtlCol="0">
            <a:spAutoFit/>
          </a:bodyPr>
          <a:lstStyle/>
          <a:p>
            <a:r>
              <a:rPr lang="en-US" b="1" dirty="0" smtClean="0">
                <a:latin typeface="Times New Roman" panose="02020603050405020304" pitchFamily="18" charset="0"/>
                <a:cs typeface="Times New Roman" panose="02020603050405020304" pitchFamily="18" charset="0"/>
              </a:rPr>
              <a:t>1. PROBLEM STATEMENT</a:t>
            </a:r>
          </a:p>
          <a:p>
            <a:r>
              <a:rPr lang="en-US" b="1" dirty="0" smtClean="0">
                <a:latin typeface="Times New Roman" panose="02020603050405020304" pitchFamily="18" charset="0"/>
                <a:cs typeface="Times New Roman" panose="02020603050405020304" pitchFamily="18" charset="0"/>
              </a:rPr>
              <a:t>IMPORTANCE OF VAWT POWER PREDICTION AND APPLICATION</a:t>
            </a:r>
            <a:endParaRPr lang="en-US" dirty="0"/>
          </a:p>
        </p:txBody>
      </p:sp>
      <p:sp>
        <p:nvSpPr>
          <p:cNvPr id="7" name="TextBox 6"/>
          <p:cNvSpPr txBox="1"/>
          <p:nvPr/>
        </p:nvSpPr>
        <p:spPr>
          <a:xfrm>
            <a:off x="602727" y="848929"/>
            <a:ext cx="5404373" cy="6186309"/>
          </a:xfrm>
          <a:prstGeom prst="rect">
            <a:avLst/>
          </a:prstGeom>
          <a:noFill/>
        </p:spPr>
        <p:txBody>
          <a:bodyPr wrap="square" rtlCol="0">
            <a:spAutoFit/>
          </a:bodyPr>
          <a:lstStyle/>
          <a:p>
            <a:pPr marL="285750" indent="-285750">
              <a:lnSpc>
                <a:spcPct val="150000"/>
              </a:lnSpc>
              <a:buFont typeface="Courier New" panose="02070309020205020404" pitchFamily="49" charset="0"/>
              <a:buChar char="o"/>
            </a:pPr>
            <a:r>
              <a:rPr lang="en-US" dirty="0" smtClean="0"/>
              <a:t>Another factor that plays an equally important role in determining the economic viability of such Darrieus machines is their expected lifetime</a:t>
            </a:r>
          </a:p>
          <a:p>
            <a:pPr marL="285750" indent="-285750">
              <a:lnSpc>
                <a:spcPct val="150000"/>
              </a:lnSpc>
              <a:buFont typeface="Courier New" panose="02070309020205020404" pitchFamily="49" charset="0"/>
              <a:buChar char="o"/>
            </a:pPr>
            <a:r>
              <a:rPr lang="en-US" dirty="0" smtClean="0"/>
              <a:t>Aerodynamics analysis described above is relatively straightforward and can provide quantitative results that are useful for optimization of</a:t>
            </a:r>
          </a:p>
          <a:p>
            <a:pPr marL="285750" indent="-285750">
              <a:lnSpc>
                <a:spcPct val="150000"/>
              </a:lnSpc>
              <a:buFont typeface="Courier New" panose="02070309020205020404" pitchFamily="49" charset="0"/>
              <a:buChar char="o"/>
            </a:pPr>
            <a:r>
              <a:rPr lang="en-US" dirty="0" smtClean="0"/>
              <a:t>VAWT geometry operating tip speed ratio, blade profile, rotor solidity and aspect ratio. </a:t>
            </a:r>
          </a:p>
          <a:p>
            <a:pPr marL="285750" indent="-285750">
              <a:lnSpc>
                <a:spcPct val="150000"/>
              </a:lnSpc>
              <a:buFont typeface="Courier New" panose="02070309020205020404" pitchFamily="49" charset="0"/>
              <a:buChar char="o"/>
            </a:pPr>
            <a:r>
              <a:rPr lang="en-US" dirty="0" smtClean="0"/>
              <a:t>The model may also be used to estimate the forces on the blades which can then form the input to structural analysis and optimization of the rotor</a:t>
            </a:r>
          </a:p>
          <a:p>
            <a:pPr marL="285750" indent="-285750">
              <a:lnSpc>
                <a:spcPct val="150000"/>
              </a:lnSpc>
              <a:buFont typeface="Courier New" panose="02070309020205020404" pitchFamily="49" charset="0"/>
              <a:buChar char="o"/>
            </a:pPr>
            <a:r>
              <a:rPr lang="en-US" dirty="0" smtClean="0"/>
              <a:t>Major aim for any generating system is to  produce electricity for the lowest possible cost per unit of energy</a:t>
            </a:r>
          </a:p>
          <a:p>
            <a:endParaRPr lang="en-US" dirty="0"/>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40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002660" y="1143000"/>
            <a:ext cx="6006714" cy="4470400"/>
          </a:xfrm>
          <a:prstGeom prst="rect">
            <a:avLst/>
          </a:prstGeom>
        </p:spPr>
      </p:pic>
    </p:spTree>
    <p:extLst>
      <p:ext uri="{BB962C8B-B14F-4D97-AF65-F5344CB8AC3E}">
        <p14:creationId xmlns:p14="http://schemas.microsoft.com/office/powerpoint/2010/main" val="5631093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EEB138E-CAC8-4B8E-A6CA-852CB4FDFC76}" type="slidenum">
              <a:rPr lang="en-US" smtClean="0"/>
              <a:t>30</a:t>
            </a:fld>
            <a:endParaRPr lang="en-US"/>
          </a:p>
        </p:txBody>
      </p:sp>
      <p:sp>
        <p:nvSpPr>
          <p:cNvPr id="3" name="TextBox 2"/>
          <p:cNvSpPr txBox="1"/>
          <p:nvPr/>
        </p:nvSpPr>
        <p:spPr>
          <a:xfrm>
            <a:off x="188844" y="223028"/>
            <a:ext cx="2944011"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5</a:t>
            </a:r>
            <a:r>
              <a:rPr lang="en-US" b="1" dirty="0" smtClean="0">
                <a:latin typeface="Times New Roman" panose="02020603050405020304" pitchFamily="18" charset="0"/>
                <a:cs typeface="Times New Roman" panose="02020603050405020304" pitchFamily="18" charset="0"/>
              </a:rPr>
              <a:t>. DESIGN APPLICATION</a:t>
            </a:r>
          </a:p>
        </p:txBody>
      </p:sp>
      <p:cxnSp>
        <p:nvCxnSpPr>
          <p:cNvPr id="4" name="Elbow Connector 3"/>
          <p:cNvCxnSpPr/>
          <p:nvPr/>
        </p:nvCxnSpPr>
        <p:spPr>
          <a:xfrm>
            <a:off x="355600" y="592360"/>
            <a:ext cx="584200" cy="184666"/>
          </a:xfrm>
          <a:prstGeom prst="bentConnector3">
            <a:avLst>
              <a:gd name="adj1" fmla="val 0"/>
            </a:avLst>
          </a:prstGeom>
          <a:ln>
            <a:tailEnd type="triangle"/>
          </a:ln>
        </p:spPr>
        <p:style>
          <a:lnRef idx="2">
            <a:schemeClr val="dk1"/>
          </a:lnRef>
          <a:fillRef idx="0">
            <a:schemeClr val="dk1"/>
          </a:fillRef>
          <a:effectRef idx="1">
            <a:schemeClr val="dk1"/>
          </a:effectRef>
          <a:fontRef idx="minor">
            <a:schemeClr val="tx1"/>
          </a:fontRef>
        </p:style>
      </p:cxnSp>
      <p:sp>
        <p:nvSpPr>
          <p:cNvPr id="5" name="TextBox 4"/>
          <p:cNvSpPr txBox="1"/>
          <p:nvPr/>
        </p:nvSpPr>
        <p:spPr>
          <a:xfrm>
            <a:off x="939800" y="594686"/>
            <a:ext cx="5126403" cy="369332"/>
          </a:xfrm>
          <a:prstGeom prst="rect">
            <a:avLst/>
          </a:prstGeom>
          <a:noFill/>
        </p:spPr>
        <p:txBody>
          <a:bodyPr wrap="none" rtlCol="0">
            <a:spAutoFit/>
          </a:bodyPr>
          <a:lstStyle/>
          <a:p>
            <a:r>
              <a:rPr lang="en-US" b="1" dirty="0"/>
              <a:t>Prediction using Single streamtube with Betz limit</a:t>
            </a:r>
          </a:p>
        </p:txBody>
      </p:sp>
      <p:pic>
        <p:nvPicPr>
          <p:cNvPr id="6" name="Picture 5" descr="E:\Downloads\bokeh_plot (39).png"/>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55600" y="1146358"/>
            <a:ext cx="5343525" cy="3206115"/>
          </a:xfrm>
          <a:prstGeom prst="rect">
            <a:avLst/>
          </a:prstGeom>
          <a:noFill/>
          <a:ln>
            <a:noFill/>
          </a:ln>
        </p:spPr>
      </p:pic>
      <p:pic>
        <p:nvPicPr>
          <p:cNvPr id="7" name="Picture 6" descr="E:\Downloads\bokeh_plot (40).png"/>
          <p:cNvPicPr/>
          <p:nvPr/>
        </p:nvPicPr>
        <p:blipFill>
          <a:blip r:embed="rId4">
            <a:extLst>
              <a:ext uri="{BEBA8EAE-BF5A-486C-A8C5-ECC9F3942E4B}">
                <a14:imgProps xmlns:a14="http://schemas.microsoft.com/office/drawing/2010/main">
                  <a14:imgLayer r:embed="rId5">
                    <a14:imgEffect>
                      <a14:sharpenSoften amount="25000"/>
                    </a14:imgEffect>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5699123" y="1146358"/>
            <a:ext cx="6015731" cy="3186815"/>
          </a:xfrm>
          <a:prstGeom prst="rect">
            <a:avLst/>
          </a:prstGeom>
          <a:noFill/>
          <a:ln>
            <a:noFill/>
          </a:ln>
        </p:spPr>
      </p:pic>
      <mc:AlternateContent xmlns:mc="http://schemas.openxmlformats.org/markup-compatibility/2006" xmlns:a14="http://schemas.microsoft.com/office/drawing/2010/main">
        <mc:Choice Requires="a14">
          <p:sp>
            <p:nvSpPr>
              <p:cNvPr id="8" name="Rectangle 7"/>
              <p:cNvSpPr/>
              <p:nvPr/>
            </p:nvSpPr>
            <p:spPr>
              <a:xfrm>
                <a:off x="6916406" y="4352473"/>
                <a:ext cx="3572773" cy="307777"/>
              </a:xfrm>
              <a:prstGeom prst="rect">
                <a:avLst/>
              </a:prstGeom>
            </p:spPr>
            <p:txBody>
              <a:bodyPr wrap="none">
                <a:spAutoFit/>
              </a:bodyPr>
              <a:lstStyle/>
              <a:p>
                <a:r>
                  <a:rPr lang="en-US" sz="1400" b="1" dirty="0">
                    <a:latin typeface="Times New Roman" panose="02020603050405020304" pitchFamily="18" charset="0"/>
                    <a:ea typeface="MS Mincho"/>
                  </a:rPr>
                  <a:t>Solidity graphs </a:t>
                </a:r>
                <a:r>
                  <a:rPr lang="en-US" sz="1400" b="1" dirty="0" err="1">
                    <a:latin typeface="Times New Roman" panose="02020603050405020304" pitchFamily="18" charset="0"/>
                    <a:ea typeface="MS Mincho"/>
                  </a:rPr>
                  <a:t>wth</a:t>
                </a:r>
                <a:r>
                  <a:rPr lang="en-US" sz="1400" b="1" dirty="0">
                    <a:latin typeface="Times New Roman" panose="02020603050405020304" pitchFamily="18" charset="0"/>
                    <a:ea typeface="MS Mincho"/>
                  </a:rPr>
                  <a:t> different </a:t>
                </a:r>
                <a14:m>
                  <m:oMath xmlns:m="http://schemas.openxmlformats.org/officeDocument/2006/math">
                    <m:sSub>
                      <m:sSubPr>
                        <m:ctrlPr>
                          <a:rPr lang="en-US" sz="1400" b="1" i="1">
                            <a:effectLst/>
                            <a:latin typeface="Cambria Math" panose="02040503050406030204" pitchFamily="18" charset="0"/>
                            <a:cs typeface="Times New Roman" panose="02020603050405020304" pitchFamily="18" charset="0"/>
                          </a:rPr>
                        </m:ctrlPr>
                      </m:sSubPr>
                      <m:e>
                        <m:r>
                          <a:rPr lang="en-US" sz="1400" b="1" i="1">
                            <a:latin typeface="Cambria Math" panose="02040503050406030204" pitchFamily="18" charset="0"/>
                            <a:ea typeface="MS Mincho"/>
                            <a:cs typeface="Times New Roman" panose="02020603050405020304" pitchFamily="18" charset="0"/>
                          </a:rPr>
                          <m:t>𝑪</m:t>
                        </m:r>
                      </m:e>
                      <m:sub>
                        <m:r>
                          <a:rPr lang="en-US" sz="1400" b="1" i="1">
                            <a:latin typeface="Cambria Math" panose="02040503050406030204" pitchFamily="18" charset="0"/>
                            <a:ea typeface="MS Mincho"/>
                            <a:cs typeface="Times New Roman" panose="02020603050405020304" pitchFamily="18" charset="0"/>
                          </a:rPr>
                          <m:t>𝑫</m:t>
                        </m:r>
                      </m:sub>
                    </m:sSub>
                  </m:oMath>
                </a14:m>
                <a:r>
                  <a:rPr lang="en-US" sz="1400" b="1" dirty="0">
                    <a:latin typeface="Times New Roman" panose="02020603050405020304" pitchFamily="18" charset="0"/>
                    <a:ea typeface="MS Mincho"/>
                  </a:rPr>
                  <a:t> </a:t>
                </a:r>
                <a:r>
                  <a:rPr lang="en-US" sz="1400" b="1" dirty="0" err="1">
                    <a:latin typeface="Times New Roman" panose="02020603050405020304" pitchFamily="18" charset="0"/>
                    <a:ea typeface="MS Mincho"/>
                  </a:rPr>
                  <a:t>chacteristic</a:t>
                </a:r>
                <a:endParaRPr lang="en-US" sz="1400" b="1" dirty="0"/>
              </a:p>
            </p:txBody>
          </p:sp>
        </mc:Choice>
        <mc:Fallback xmlns="">
          <p:sp>
            <p:nvSpPr>
              <p:cNvPr id="8" name="Rectangle 7"/>
              <p:cNvSpPr>
                <a:spLocks noRot="1" noChangeAspect="1" noMove="1" noResize="1" noEditPoints="1" noAdjustHandles="1" noChangeArrowheads="1" noChangeShapeType="1" noTextEdit="1"/>
              </p:cNvSpPr>
              <p:nvPr/>
            </p:nvSpPr>
            <p:spPr>
              <a:xfrm>
                <a:off x="6916406" y="4352473"/>
                <a:ext cx="3572773" cy="307777"/>
              </a:xfrm>
              <a:prstGeom prst="rect">
                <a:avLst/>
              </a:prstGeom>
              <a:blipFill>
                <a:blip r:embed="rId6"/>
                <a:stretch>
                  <a:fillRect l="-512"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1423205" y="4333173"/>
                <a:ext cx="3208314" cy="327077"/>
              </a:xfrm>
              <a:prstGeom prst="rect">
                <a:avLst/>
              </a:prstGeom>
            </p:spPr>
            <p:txBody>
              <a:bodyPr wrap="none">
                <a:spAutoFit/>
              </a:bodyPr>
              <a:lstStyle/>
              <a:p>
                <a14:m>
                  <m:oMath xmlns:m="http://schemas.openxmlformats.org/officeDocument/2006/math">
                    <m:sSub>
                      <m:sSubPr>
                        <m:ctrlPr>
                          <a:rPr lang="en-US" sz="1400" b="1" i="1" smtClean="0">
                            <a:effectLst/>
                            <a:latin typeface="Cambria Math" panose="02040503050406030204" pitchFamily="18" charset="0"/>
                            <a:cs typeface="Times New Roman" panose="02020603050405020304" pitchFamily="18" charset="0"/>
                          </a:rPr>
                        </m:ctrlPr>
                      </m:sSubPr>
                      <m:e>
                        <m:r>
                          <a:rPr lang="en-US" sz="1400" b="1" i="1">
                            <a:latin typeface="Cambria Math" panose="02040503050406030204" pitchFamily="18" charset="0"/>
                            <a:ea typeface="MS Mincho"/>
                            <a:cs typeface="Times New Roman" panose="02020603050405020304" pitchFamily="18" charset="0"/>
                          </a:rPr>
                          <m:t>𝑪</m:t>
                        </m:r>
                      </m:e>
                      <m:sub>
                        <m:r>
                          <a:rPr lang="en-US" sz="1400" b="1" i="1">
                            <a:latin typeface="Cambria Math" panose="02040503050406030204" pitchFamily="18" charset="0"/>
                            <a:ea typeface="MS Mincho"/>
                            <a:cs typeface="Times New Roman" panose="02020603050405020304" pitchFamily="18" charset="0"/>
                          </a:rPr>
                          <m:t>𝒑</m:t>
                        </m:r>
                      </m:sub>
                    </m:sSub>
                  </m:oMath>
                </a14:m>
                <a:r>
                  <a:rPr lang="en-US" sz="1400" b="1" dirty="0">
                    <a:latin typeface="Times New Roman" panose="02020603050405020304" pitchFamily="18" charset="0"/>
                    <a:ea typeface="MS Mincho"/>
                  </a:rPr>
                  <a:t> curves with different </a:t>
                </a:r>
                <a14:m>
                  <m:oMath xmlns:m="http://schemas.openxmlformats.org/officeDocument/2006/math">
                    <m:sSub>
                      <m:sSubPr>
                        <m:ctrlPr>
                          <a:rPr lang="en-US" sz="1400" b="1" i="1">
                            <a:effectLst/>
                            <a:latin typeface="Cambria Math" panose="02040503050406030204" pitchFamily="18" charset="0"/>
                            <a:cs typeface="Times New Roman" panose="02020603050405020304" pitchFamily="18" charset="0"/>
                          </a:rPr>
                        </m:ctrlPr>
                      </m:sSubPr>
                      <m:e>
                        <m:r>
                          <a:rPr lang="en-US" sz="1400" b="1" i="1">
                            <a:latin typeface="Cambria Math" panose="02040503050406030204" pitchFamily="18" charset="0"/>
                            <a:ea typeface="MS Mincho"/>
                            <a:cs typeface="Times New Roman" panose="02020603050405020304" pitchFamily="18" charset="0"/>
                          </a:rPr>
                          <m:t>𝑪</m:t>
                        </m:r>
                      </m:e>
                      <m:sub>
                        <m:r>
                          <a:rPr lang="en-US" sz="1400" b="1" i="1">
                            <a:latin typeface="Cambria Math" panose="02040503050406030204" pitchFamily="18" charset="0"/>
                            <a:ea typeface="MS Mincho"/>
                            <a:cs typeface="Times New Roman" panose="02020603050405020304" pitchFamily="18" charset="0"/>
                          </a:rPr>
                          <m:t>𝑫</m:t>
                        </m:r>
                      </m:sub>
                    </m:sSub>
                  </m:oMath>
                </a14:m>
                <a:r>
                  <a:rPr lang="en-US" sz="1400" b="1" dirty="0">
                    <a:latin typeface="Times New Roman" panose="02020603050405020304" pitchFamily="18" charset="0"/>
                    <a:ea typeface="MS Mincho"/>
                  </a:rPr>
                  <a:t> </a:t>
                </a:r>
                <a:r>
                  <a:rPr lang="en-US" sz="1400" b="1" dirty="0" err="1">
                    <a:latin typeface="Times New Roman" panose="02020603050405020304" pitchFamily="18" charset="0"/>
                    <a:ea typeface="MS Mincho"/>
                  </a:rPr>
                  <a:t>chacteristic</a:t>
                </a:r>
                <a:endParaRPr lang="en-US" sz="1400" b="1" dirty="0"/>
              </a:p>
            </p:txBody>
          </p:sp>
        </mc:Choice>
        <mc:Fallback xmlns="">
          <p:sp>
            <p:nvSpPr>
              <p:cNvPr id="9" name="Rectangle 8"/>
              <p:cNvSpPr>
                <a:spLocks noRot="1" noChangeAspect="1" noMove="1" noResize="1" noEditPoints="1" noAdjustHandles="1" noChangeArrowheads="1" noChangeShapeType="1" noTextEdit="1"/>
              </p:cNvSpPr>
              <p:nvPr/>
            </p:nvSpPr>
            <p:spPr>
              <a:xfrm>
                <a:off x="1423205" y="4333173"/>
                <a:ext cx="3208314" cy="327077"/>
              </a:xfrm>
              <a:prstGeom prst="rect">
                <a:avLst/>
              </a:prstGeom>
              <a:blipFill>
                <a:blip r:embed="rId7"/>
                <a:stretch>
                  <a:fillRect t="-3774" b="-13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7401044" y="5173262"/>
                <a:ext cx="2712730"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 </m:t>
                      </m:r>
                      <m:r>
                        <a:rPr lang="en-US" i="1">
                          <a:latin typeface="Cambria Math" panose="02040503050406030204" pitchFamily="18" charset="0"/>
                        </a:rPr>
                        <m:t>𝑇𝑆</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𝑜𝑝𝑡𝑖𝑚𝑢𝑚</m:t>
                          </m:r>
                        </m:sub>
                      </m:sSub>
                      <m:r>
                        <a:rPr lang="en-US" i="0">
                          <a:latin typeface="Cambria Math" panose="02040503050406030204" pitchFamily="18" charset="0"/>
                        </a:rPr>
                        <m:t>=</m:t>
                      </m:r>
                      <m:r>
                        <a:rPr lang="en-US" b="0" i="0" smtClean="0">
                          <a:latin typeface="Cambria Math" panose="02040503050406030204" pitchFamily="18" charset="0"/>
                        </a:rPr>
                        <m:t>3</m:t>
                      </m:r>
                      <m:r>
                        <a:rPr lang="en-US" i="0">
                          <a:latin typeface="Cambria Math" panose="02040503050406030204" pitchFamily="18" charset="0"/>
                        </a:rPr>
                        <m:t>.8−</m:t>
                      </m:r>
                      <m:r>
                        <a:rPr lang="en-US" b="0" i="0" smtClean="0">
                          <a:latin typeface="Cambria Math" panose="02040503050406030204" pitchFamily="18" charset="0"/>
                        </a:rPr>
                        <m:t>2</m:t>
                      </m:r>
                      <m:r>
                        <a:rPr lang="en-US" i="0">
                          <a:latin typeface="Cambria Math" panose="02040503050406030204" pitchFamily="18" charset="0"/>
                        </a:rPr>
                        <m:t>.8 </m:t>
                      </m:r>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7401044" y="5173262"/>
                <a:ext cx="2712730" cy="390748"/>
              </a:xfrm>
              <a:prstGeom prst="rect">
                <a:avLst/>
              </a:prstGeom>
              <a:blipFill>
                <a:blip r:embed="rId8"/>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7648228" y="5565328"/>
                <a:ext cx="2333972" cy="394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𝑜</m:t>
                          </m:r>
                          <m:sSub>
                            <m:sSubPr>
                              <m:ctrlPr>
                                <a:rPr lang="en-US" b="0" i="1" smtClean="0">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𝑆𝑆𝑇</m:t>
                              </m:r>
                            </m:sub>
                          </m:sSub>
                          <m:r>
                            <a:rPr lang="en-US" b="0" i="1" smtClean="0">
                              <a:latin typeface="Cambria Math" panose="02040503050406030204" pitchFamily="18" charset="0"/>
                            </a:rPr>
                            <m:t> </m:t>
                          </m:r>
                        </m:sub>
                      </m:sSub>
                      <m:r>
                        <a:rPr lang="en-US" i="0">
                          <a:latin typeface="Cambria Math" panose="02040503050406030204" pitchFamily="18" charset="0"/>
                        </a:rPr>
                        <m:t>=0.1</m:t>
                      </m:r>
                      <m:r>
                        <a:rPr lang="en-US" b="0" i="0" smtClean="0">
                          <a:latin typeface="Cambria Math" panose="02040503050406030204" pitchFamily="18" charset="0"/>
                        </a:rPr>
                        <m:t>1</m:t>
                      </m:r>
                      <m:r>
                        <a:rPr lang="en-US" i="0">
                          <a:latin typeface="Cambria Math" panose="02040503050406030204" pitchFamily="18" charset="0"/>
                        </a:rPr>
                        <m:t>−0.</m:t>
                      </m:r>
                      <m:r>
                        <a:rPr lang="en-US" b="0" i="0" smtClean="0">
                          <a:latin typeface="Cambria Math" panose="02040503050406030204" pitchFamily="18" charset="0"/>
                        </a:rPr>
                        <m:t>16</m:t>
                      </m:r>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7648228" y="5565328"/>
                <a:ext cx="2333972" cy="394852"/>
              </a:xfrm>
              <a:prstGeom prst="rect">
                <a:avLst/>
              </a:prstGeom>
              <a:blipFill>
                <a:blip r:embed="rId9"/>
                <a:stretch>
                  <a:fillRect b="-1538"/>
                </a:stretch>
              </a:blipFill>
            </p:spPr>
            <p:txBody>
              <a:bodyPr/>
              <a:lstStyle/>
              <a:p>
                <a:r>
                  <a:rPr lang="en-US">
                    <a:noFill/>
                  </a:rPr>
                  <a:t> </a:t>
                </a:r>
              </a:p>
            </p:txBody>
          </p:sp>
        </mc:Fallback>
      </mc:AlternateContent>
    </p:spTree>
    <p:extLst>
      <p:ext uri="{BB962C8B-B14F-4D97-AF65-F5344CB8AC3E}">
        <p14:creationId xmlns:p14="http://schemas.microsoft.com/office/powerpoint/2010/main" val="580632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EEB138E-CAC8-4B8E-A6CA-852CB4FDFC76}" type="slidenum">
              <a:rPr lang="en-US" smtClean="0"/>
              <a:t>31</a:t>
            </a:fld>
            <a:endParaRPr lang="en-US"/>
          </a:p>
        </p:txBody>
      </p:sp>
      <p:pic>
        <p:nvPicPr>
          <p:cNvPr id="4" name="Picture 3"/>
          <p:cNvPicPr>
            <a:picLocks noChangeAspect="1"/>
          </p:cNvPicPr>
          <p:nvPr/>
        </p:nvPicPr>
        <p:blipFill>
          <a:blip r:embed="rId2"/>
          <a:stretch>
            <a:fillRect/>
          </a:stretch>
        </p:blipFill>
        <p:spPr>
          <a:xfrm>
            <a:off x="2460048" y="865475"/>
            <a:ext cx="7522152" cy="4051405"/>
          </a:xfrm>
          <a:prstGeom prst="rect">
            <a:avLst/>
          </a:prstGeom>
        </p:spPr>
      </p:pic>
    </p:spTree>
    <p:extLst>
      <p:ext uri="{BB962C8B-B14F-4D97-AF65-F5344CB8AC3E}">
        <p14:creationId xmlns:p14="http://schemas.microsoft.com/office/powerpoint/2010/main" val="22726729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EEB138E-CAC8-4B8E-A6CA-852CB4FDFC76}" type="slidenum">
              <a:rPr lang="en-US" smtClean="0"/>
              <a:t>32</a:t>
            </a:fld>
            <a:endParaRPr lang="en-US"/>
          </a:p>
        </p:txBody>
      </p:sp>
      <p:graphicFrame>
        <p:nvGraphicFramePr>
          <p:cNvPr id="3" name="Table 2"/>
          <p:cNvGraphicFramePr>
            <a:graphicFrameLocks noGrp="1"/>
          </p:cNvGraphicFramePr>
          <p:nvPr>
            <p:extLst>
              <p:ext uri="{D42A27DB-BD31-4B8C-83A1-F6EECF244321}">
                <p14:modId xmlns:p14="http://schemas.microsoft.com/office/powerpoint/2010/main" val="1163651442"/>
              </p:ext>
            </p:extLst>
          </p:nvPr>
        </p:nvGraphicFramePr>
        <p:xfrm>
          <a:off x="905426" y="3329464"/>
          <a:ext cx="3708137" cy="2560320"/>
        </p:xfrm>
        <a:graphic>
          <a:graphicData uri="http://schemas.openxmlformats.org/drawingml/2006/table">
            <a:tbl>
              <a:tblPr firstRow="1" firstCol="1" bandRow="1">
                <a:tableStyleId>{3B4B98B0-60AC-42C2-AFA5-B58CD77FA1E5}</a:tableStyleId>
              </a:tblPr>
              <a:tblGrid>
                <a:gridCol w="2180952">
                  <a:extLst>
                    <a:ext uri="{9D8B030D-6E8A-4147-A177-3AD203B41FA5}">
                      <a16:colId xmlns:a16="http://schemas.microsoft.com/office/drawing/2014/main" val="3760929604"/>
                    </a:ext>
                  </a:extLst>
                </a:gridCol>
                <a:gridCol w="1527185">
                  <a:extLst>
                    <a:ext uri="{9D8B030D-6E8A-4147-A177-3AD203B41FA5}">
                      <a16:colId xmlns:a16="http://schemas.microsoft.com/office/drawing/2014/main" val="3219426736"/>
                    </a:ext>
                  </a:extLst>
                </a:gridCol>
              </a:tblGrid>
              <a:tr h="88440">
                <a:tc>
                  <a:txBody>
                    <a:bodyPr/>
                    <a:lstStyle/>
                    <a:p>
                      <a:pPr marL="0" marR="0" algn="just">
                        <a:lnSpc>
                          <a:spcPct val="150000"/>
                        </a:lnSpc>
                        <a:spcBef>
                          <a:spcPts val="0"/>
                        </a:spcBef>
                        <a:spcAft>
                          <a:spcPts val="0"/>
                        </a:spcAft>
                      </a:pPr>
                      <a:r>
                        <a:rPr lang="en-US" sz="1600">
                          <a:effectLst/>
                        </a:rPr>
                        <a:t>Rated wind speed (m/s)</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b="0" dirty="0">
                          <a:effectLst/>
                        </a:rPr>
                        <a:t>5</a:t>
                      </a:r>
                      <a:endParaRPr lang="en-US" sz="1600" b="0" dirty="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2580138408"/>
                  </a:ext>
                </a:extLst>
              </a:tr>
              <a:tr h="88440">
                <a:tc>
                  <a:txBody>
                    <a:bodyPr/>
                    <a:lstStyle/>
                    <a:p>
                      <a:pPr marL="0" marR="0" algn="just">
                        <a:lnSpc>
                          <a:spcPct val="150000"/>
                        </a:lnSpc>
                        <a:spcBef>
                          <a:spcPts val="0"/>
                        </a:spcBef>
                        <a:spcAft>
                          <a:spcPts val="0"/>
                        </a:spcAft>
                      </a:pPr>
                      <a:r>
                        <a:rPr lang="en-US" sz="1600" dirty="0">
                          <a:effectLst/>
                        </a:rPr>
                        <a:t>Rotor diameter (m)</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a:effectLst/>
                        </a:rPr>
                        <a:t>4</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3063909775"/>
                  </a:ext>
                </a:extLst>
              </a:tr>
              <a:tr h="88440">
                <a:tc>
                  <a:txBody>
                    <a:bodyPr/>
                    <a:lstStyle/>
                    <a:p>
                      <a:pPr marL="0" marR="0" algn="just">
                        <a:lnSpc>
                          <a:spcPct val="150000"/>
                        </a:lnSpc>
                        <a:spcBef>
                          <a:spcPts val="0"/>
                        </a:spcBef>
                        <a:spcAft>
                          <a:spcPts val="0"/>
                        </a:spcAft>
                      </a:pPr>
                      <a:r>
                        <a:rPr lang="en-US" sz="1600" dirty="0">
                          <a:effectLst/>
                        </a:rPr>
                        <a:t>Rotor height (m)</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a:effectLst/>
                        </a:rPr>
                        <a:t>4</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1182102239"/>
                  </a:ext>
                </a:extLst>
              </a:tr>
              <a:tr h="88440">
                <a:tc>
                  <a:txBody>
                    <a:bodyPr/>
                    <a:lstStyle/>
                    <a:p>
                      <a:pPr marL="0" marR="0" algn="just">
                        <a:lnSpc>
                          <a:spcPct val="150000"/>
                        </a:lnSpc>
                        <a:spcBef>
                          <a:spcPts val="0"/>
                        </a:spcBef>
                        <a:spcAft>
                          <a:spcPts val="0"/>
                        </a:spcAft>
                      </a:pPr>
                      <a:r>
                        <a:rPr lang="en-US" sz="1600">
                          <a:effectLst/>
                        </a:rPr>
                        <a:t>Swept area (m</a:t>
                      </a:r>
                      <a:r>
                        <a:rPr lang="en-US" sz="1600" baseline="30000">
                          <a:effectLst/>
                        </a:rPr>
                        <a:t>2</a:t>
                      </a:r>
                      <a:r>
                        <a:rPr lang="en-US" sz="1600">
                          <a:effectLst/>
                        </a:rPr>
                        <a:t>)</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dirty="0">
                          <a:effectLst/>
                        </a:rPr>
                        <a:t>16</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268546995"/>
                  </a:ext>
                </a:extLst>
              </a:tr>
              <a:tr h="88440">
                <a:tc>
                  <a:txBody>
                    <a:bodyPr/>
                    <a:lstStyle/>
                    <a:p>
                      <a:pPr marL="0" marR="0" algn="just">
                        <a:lnSpc>
                          <a:spcPct val="150000"/>
                        </a:lnSpc>
                        <a:spcBef>
                          <a:spcPts val="0"/>
                        </a:spcBef>
                        <a:spcAft>
                          <a:spcPts val="0"/>
                        </a:spcAft>
                      </a:pPr>
                      <a:r>
                        <a:rPr lang="en-US" sz="1600">
                          <a:effectLst/>
                        </a:rPr>
                        <a:t>Blade airfoil</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dirty="0">
                          <a:effectLst/>
                        </a:rPr>
                        <a:t>3 x NACA 0012</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775859000"/>
                  </a:ext>
                </a:extLst>
              </a:tr>
              <a:tr h="88440">
                <a:tc>
                  <a:txBody>
                    <a:bodyPr/>
                    <a:lstStyle/>
                    <a:p>
                      <a:pPr marL="0" marR="0" algn="just">
                        <a:lnSpc>
                          <a:spcPct val="150000"/>
                        </a:lnSpc>
                        <a:spcBef>
                          <a:spcPts val="0"/>
                        </a:spcBef>
                        <a:spcAft>
                          <a:spcPts val="0"/>
                        </a:spcAft>
                      </a:pPr>
                      <a:r>
                        <a:rPr lang="en-US" sz="1600">
                          <a:effectLst/>
                        </a:rPr>
                        <a:t>Blade chord (m)</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a:effectLst/>
                        </a:rPr>
                        <a:t>0.2</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3703055713"/>
                  </a:ext>
                </a:extLst>
              </a:tr>
              <a:tr h="88440">
                <a:tc>
                  <a:txBody>
                    <a:bodyPr/>
                    <a:lstStyle/>
                    <a:p>
                      <a:pPr marL="0" marR="0" algn="just">
                        <a:lnSpc>
                          <a:spcPct val="150000"/>
                        </a:lnSpc>
                        <a:spcBef>
                          <a:spcPts val="0"/>
                        </a:spcBef>
                        <a:spcAft>
                          <a:spcPts val="0"/>
                        </a:spcAft>
                      </a:pPr>
                      <a:r>
                        <a:rPr lang="en-US" sz="1600">
                          <a:effectLst/>
                        </a:rPr>
                        <a:t>Solidity</a:t>
                      </a:r>
                      <a:endParaRPr lang="en-US" sz="16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600" dirty="0">
                          <a:effectLst/>
                        </a:rPr>
                        <a:t>0.15</a:t>
                      </a:r>
                      <a:endParaRPr lang="en-US" sz="1600" dirty="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1766016205"/>
                  </a:ext>
                </a:extLst>
              </a:tr>
            </a:tbl>
          </a:graphicData>
        </a:graphic>
      </p:graphicFrame>
      <p:sp>
        <p:nvSpPr>
          <p:cNvPr id="4" name="TextBox 3"/>
          <p:cNvSpPr txBox="1"/>
          <p:nvPr/>
        </p:nvSpPr>
        <p:spPr>
          <a:xfrm>
            <a:off x="939800" y="2817515"/>
            <a:ext cx="2283382" cy="338554"/>
          </a:xfrm>
          <a:prstGeom prst="rect">
            <a:avLst/>
          </a:prstGeom>
          <a:noFill/>
        </p:spPr>
        <p:txBody>
          <a:bodyPr wrap="none" rtlCol="0">
            <a:spAutoFit/>
          </a:bodyPr>
          <a:lstStyle/>
          <a:p>
            <a:r>
              <a:rPr lang="en-US" sz="1600" b="1" dirty="0" smtClean="0"/>
              <a:t>Turbine parameters [6] </a:t>
            </a:r>
            <a:endParaRPr lang="en-US" sz="1600" b="1" dirty="0"/>
          </a:p>
        </p:txBody>
      </p:sp>
      <p:sp>
        <p:nvSpPr>
          <p:cNvPr id="5" name="TextBox 4"/>
          <p:cNvSpPr txBox="1"/>
          <p:nvPr/>
        </p:nvSpPr>
        <p:spPr>
          <a:xfrm>
            <a:off x="188844" y="223028"/>
            <a:ext cx="2952988"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4</a:t>
            </a:r>
            <a:r>
              <a:rPr lang="en-US" b="1" dirty="0" smtClean="0">
                <a:latin typeface="Times New Roman" panose="02020603050405020304" pitchFamily="18" charset="0"/>
                <a:cs typeface="Times New Roman" panose="02020603050405020304" pitchFamily="18" charset="0"/>
              </a:rPr>
              <a:t>. RESULTS VALIDATION</a:t>
            </a:r>
          </a:p>
        </p:txBody>
      </p:sp>
      <p:cxnSp>
        <p:nvCxnSpPr>
          <p:cNvPr id="6" name="Elbow Connector 5"/>
          <p:cNvCxnSpPr/>
          <p:nvPr/>
        </p:nvCxnSpPr>
        <p:spPr>
          <a:xfrm>
            <a:off x="355600" y="592360"/>
            <a:ext cx="584200" cy="184666"/>
          </a:xfrm>
          <a:prstGeom prst="bentConnector3">
            <a:avLst>
              <a:gd name="adj1" fmla="val 0"/>
            </a:avLst>
          </a:prstGeom>
          <a:ln>
            <a:tailEnd type="triangle"/>
          </a:ln>
        </p:spPr>
        <p:style>
          <a:lnRef idx="2">
            <a:schemeClr val="dk1"/>
          </a:lnRef>
          <a:fillRef idx="0">
            <a:schemeClr val="dk1"/>
          </a:fillRef>
          <a:effectRef idx="1">
            <a:schemeClr val="dk1"/>
          </a:effectRef>
          <a:fontRef idx="minor">
            <a:schemeClr val="tx1"/>
          </a:fontRef>
        </p:style>
      </p:cxnSp>
      <p:sp>
        <p:nvSpPr>
          <p:cNvPr id="7" name="TextBox 6"/>
          <p:cNvSpPr txBox="1"/>
          <p:nvPr/>
        </p:nvSpPr>
        <p:spPr>
          <a:xfrm>
            <a:off x="939800" y="594686"/>
            <a:ext cx="4089581" cy="369332"/>
          </a:xfrm>
          <a:prstGeom prst="rect">
            <a:avLst/>
          </a:prstGeom>
          <a:noFill/>
        </p:spPr>
        <p:txBody>
          <a:bodyPr wrap="none" rtlCol="0">
            <a:spAutoFit/>
          </a:bodyPr>
          <a:lstStyle/>
          <a:p>
            <a:r>
              <a:rPr lang="en-US" b="1" dirty="0"/>
              <a:t>Comparison with Numerical simulation</a:t>
            </a:r>
          </a:p>
        </p:txBody>
      </p:sp>
      <p:sp>
        <p:nvSpPr>
          <p:cNvPr id="8" name="Rectangle 7"/>
          <p:cNvSpPr/>
          <p:nvPr/>
        </p:nvSpPr>
        <p:spPr>
          <a:xfrm>
            <a:off x="355600" y="1361212"/>
            <a:ext cx="4838700" cy="1200329"/>
          </a:xfrm>
          <a:prstGeom prst="rect">
            <a:avLst/>
          </a:prstGeom>
        </p:spPr>
        <p:txBody>
          <a:bodyPr wrap="square">
            <a:spAutoFit/>
          </a:bodyPr>
          <a:lstStyle/>
          <a:p>
            <a:r>
              <a:rPr lang="en-US" dirty="0">
                <a:latin typeface="Times New Roman" panose="02020603050405020304" pitchFamily="18" charset="0"/>
                <a:ea typeface="MS Mincho"/>
              </a:rPr>
              <a:t>In a paper about Numerical Investigation of VAWT from University of </a:t>
            </a:r>
            <a:r>
              <a:rPr lang="en-US" dirty="0" smtClean="0">
                <a:latin typeface="Times New Roman" panose="02020603050405020304" pitchFamily="18" charset="0"/>
                <a:ea typeface="MS Mincho"/>
              </a:rPr>
              <a:t>Belgrade[6], </a:t>
            </a:r>
            <a:r>
              <a:rPr lang="en-US" dirty="0">
                <a:latin typeface="Times New Roman" panose="02020603050405020304" pitchFamily="18" charset="0"/>
                <a:ea typeface="MS Mincho"/>
              </a:rPr>
              <a:t>authors also use Double Streamtube Model to predict the power curves of a turbine</a:t>
            </a:r>
            <a:endParaRPr lang="en-US" dirty="0"/>
          </a:p>
        </p:txBody>
      </p:sp>
      <p:pic>
        <p:nvPicPr>
          <p:cNvPr id="9" name="Picture 8" descr="E:\Downloads\bokeh_plot (5).png"/>
          <p:cNvPicPr/>
          <p:nvPr/>
        </p:nvPicPr>
        <p:blipFill>
          <a:blip r:embed="rId3">
            <a:extLst>
              <a:ext uri="{BEBA8EAE-BF5A-486C-A8C5-ECC9F3942E4B}">
                <a14:imgProps xmlns:a14="http://schemas.microsoft.com/office/drawing/2010/main">
                  <a14:imgLayer r:embed="rId4">
                    <a14:imgEffect>
                      <a14:sharpenSoften amount="25000"/>
                    </a14:imgEffect>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5194299" y="777026"/>
            <a:ext cx="6727123" cy="4036274"/>
          </a:xfrm>
          <a:prstGeom prst="rect">
            <a:avLst/>
          </a:prstGeom>
          <a:noFill/>
          <a:ln>
            <a:noFill/>
          </a:ln>
        </p:spPr>
      </p:pic>
      <p:sp>
        <p:nvSpPr>
          <p:cNvPr id="10" name="Rectangle 9"/>
          <p:cNvSpPr/>
          <p:nvPr/>
        </p:nvSpPr>
        <p:spPr>
          <a:xfrm>
            <a:off x="5444423" y="4644023"/>
            <a:ext cx="6477000" cy="338554"/>
          </a:xfrm>
          <a:prstGeom prst="rect">
            <a:avLst/>
          </a:prstGeom>
        </p:spPr>
        <p:txBody>
          <a:bodyPr wrap="square">
            <a:spAutoFit/>
          </a:bodyPr>
          <a:lstStyle/>
          <a:p>
            <a:r>
              <a:rPr lang="en-US" sz="1600" b="1" dirty="0" smtClean="0">
                <a:latin typeface="Times New Roman" panose="02020603050405020304" pitchFamily="18" charset="0"/>
                <a:ea typeface="MS Mincho"/>
              </a:rPr>
              <a:t>Power </a:t>
            </a:r>
            <a:r>
              <a:rPr lang="en-US" sz="1600" b="1" dirty="0">
                <a:latin typeface="Times New Roman" panose="02020603050405020304" pitchFamily="18" charset="0"/>
                <a:ea typeface="MS Mincho"/>
              </a:rPr>
              <a:t>curves from reference data with thesis calculation with 2 model </a:t>
            </a:r>
            <a:endParaRPr lang="en-US" sz="1600" b="1" dirty="0"/>
          </a:p>
        </p:txBody>
      </p:sp>
      <p:sp>
        <p:nvSpPr>
          <p:cNvPr id="11" name="Rectangle 10"/>
          <p:cNvSpPr/>
          <p:nvPr/>
        </p:nvSpPr>
        <p:spPr>
          <a:xfrm>
            <a:off x="5444423" y="4982577"/>
            <a:ext cx="6096000" cy="1754326"/>
          </a:xfrm>
          <a:prstGeom prst="rect">
            <a:avLst/>
          </a:prstGeom>
        </p:spPr>
        <p:txBody>
          <a:bodyPr>
            <a:spAutoFit/>
          </a:bodyPr>
          <a:lstStyle/>
          <a:p>
            <a:r>
              <a:rPr lang="en-US" dirty="0">
                <a:latin typeface="Times New Roman" panose="02020603050405020304" pitchFamily="18" charset="0"/>
                <a:ea typeface="MS Mincho"/>
              </a:rPr>
              <a:t>It is evident that from 2 to 3.2 of TSR, both model of this thesis under predict power coefficient. DMST prediction agree better than MST with reference data, which is understandable because these two set of data use the same DMST to predict. Nevertheless, DMST and MST both give a very similar trend of the power curve with reference data</a:t>
            </a:r>
            <a:endParaRPr lang="en-US" dirty="0"/>
          </a:p>
        </p:txBody>
      </p:sp>
    </p:spTree>
    <p:extLst>
      <p:ext uri="{BB962C8B-B14F-4D97-AF65-F5344CB8AC3E}">
        <p14:creationId xmlns:p14="http://schemas.microsoft.com/office/powerpoint/2010/main" val="39156163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9" name="Picture 88"/>
          <p:cNvPicPr>
            <a:picLocks noChangeAspect="1"/>
          </p:cNvPicPr>
          <p:nvPr/>
        </p:nvPicPr>
        <p:blipFill>
          <a:blip r:embed="rId2">
            <a:extLst>
              <a:ext uri="{BEBA8EAE-BF5A-486C-A8C5-ECC9F3942E4B}">
                <a14:imgProps xmlns:a14="http://schemas.microsoft.com/office/drawing/2010/main">
                  <a14:imgLayer r:embed="rId3">
                    <a14:imgEffect>
                      <a14:backgroundRemoval t="9091" b="88430" l="305" r="98321"/>
                    </a14:imgEffect>
                    <a14:imgEffect>
                      <a14:sharpenSoften amount="50000"/>
                    </a14:imgEffect>
                    <a14:imgEffect>
                      <a14:brightnessContrast contrast="-40000"/>
                    </a14:imgEffect>
                  </a14:imgLayer>
                </a14:imgProps>
              </a:ext>
            </a:extLst>
          </a:blip>
          <a:stretch>
            <a:fillRect/>
          </a:stretch>
        </p:blipFill>
        <p:spPr>
          <a:xfrm rot="2576128">
            <a:off x="6526927" y="1813377"/>
            <a:ext cx="1139269" cy="348082"/>
          </a:xfrm>
          <a:prstGeom prst="rect">
            <a:avLst/>
          </a:prstGeom>
        </p:spPr>
      </p:pic>
      <p:sp>
        <p:nvSpPr>
          <p:cNvPr id="2" name="Slide Number Placeholder 1"/>
          <p:cNvSpPr>
            <a:spLocks noGrp="1"/>
          </p:cNvSpPr>
          <p:nvPr>
            <p:ph type="sldNum" sz="quarter" idx="12"/>
          </p:nvPr>
        </p:nvSpPr>
        <p:spPr/>
        <p:txBody>
          <a:bodyPr/>
          <a:lstStyle/>
          <a:p>
            <a:fld id="{0EEB138E-CAC8-4B8E-A6CA-852CB4FDFC76}" type="slidenum">
              <a:rPr lang="en-US" smtClean="0"/>
              <a:t>33</a:t>
            </a:fld>
            <a:endParaRPr lang="en-US"/>
          </a:p>
        </p:txBody>
      </p:sp>
      <p:sp>
        <p:nvSpPr>
          <p:cNvPr id="3" name="Oval 2"/>
          <p:cNvSpPr/>
          <p:nvPr/>
        </p:nvSpPr>
        <p:spPr>
          <a:xfrm>
            <a:off x="3629891" y="1260765"/>
            <a:ext cx="3886200" cy="4017818"/>
          </a:xfrm>
          <a:prstGeom prst="ellipse">
            <a:avLst/>
          </a:prstGeom>
          <a:noFill/>
          <a:ln w="31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a:endCxn id="3" idx="7"/>
          </p:cNvCxnSpPr>
          <p:nvPr/>
        </p:nvCxnSpPr>
        <p:spPr>
          <a:xfrm flipV="1">
            <a:off x="5583382" y="1849161"/>
            <a:ext cx="1363588" cy="1392803"/>
          </a:xfrm>
          <a:prstGeom prst="straightConnector1">
            <a:avLst/>
          </a:prstGeom>
          <a:ln w="12700">
            <a:solidFill>
              <a:schemeClr val="tx1"/>
            </a:solidFill>
            <a:headEnd w="sm" len="lg"/>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endCxn id="3" idx="6"/>
          </p:cNvCxnSpPr>
          <p:nvPr/>
        </p:nvCxnSpPr>
        <p:spPr>
          <a:xfrm>
            <a:off x="5583382" y="3241964"/>
            <a:ext cx="1932709" cy="277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9736879" y="1992153"/>
            <a:ext cx="2093461" cy="0"/>
          </a:xfrm>
          <a:prstGeom prst="straightConnector1">
            <a:avLst/>
          </a:prstGeom>
          <a:ln w="12700">
            <a:solidFill>
              <a:schemeClr val="tx1"/>
            </a:solidFill>
            <a:headEnd w="sm" len="lg"/>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10604267" y="1624969"/>
                <a:ext cx="358688"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𝑉</m:t>
                          </m:r>
                        </m:e>
                        <m:sub>
                          <m:r>
                            <a:rPr lang="en-US" sz="1000" b="0" i="1" smtClean="0">
                              <a:latin typeface="Cambria Math" panose="02040503050406030204" pitchFamily="18" charset="0"/>
                            </a:rPr>
                            <m:t>∞</m:t>
                          </m:r>
                        </m:sub>
                      </m:sSub>
                    </m:oMath>
                  </m:oMathPara>
                </a14:m>
                <a:endParaRPr lang="en-US" sz="1000" dirty="0"/>
              </a:p>
            </p:txBody>
          </p:sp>
        </mc:Choice>
        <mc:Fallback xmlns="">
          <p:sp>
            <p:nvSpPr>
              <p:cNvPr id="17" name="TextBox 16"/>
              <p:cNvSpPr txBox="1">
                <a:spLocks noRot="1" noChangeAspect="1" noMove="1" noResize="1" noEditPoints="1" noAdjustHandles="1" noChangeArrowheads="1" noChangeShapeType="1" noTextEdit="1"/>
              </p:cNvSpPr>
              <p:nvPr/>
            </p:nvSpPr>
            <p:spPr>
              <a:xfrm>
                <a:off x="10604267" y="1624969"/>
                <a:ext cx="358688" cy="24622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6556752" y="1317318"/>
                <a:ext cx="409086"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𝑅</m:t>
                      </m:r>
                      <m:r>
                        <a:rPr lang="en-US" sz="1000" b="0" i="1" smtClean="0">
                          <a:latin typeface="Cambria Math" panose="02040503050406030204" pitchFamily="18" charset="0"/>
                        </a:rPr>
                        <m:t>𝜔</m:t>
                      </m:r>
                    </m:oMath>
                  </m:oMathPara>
                </a14:m>
                <a:endParaRPr lang="en-US" sz="1000" dirty="0"/>
              </a:p>
            </p:txBody>
          </p:sp>
        </mc:Choice>
        <mc:Fallback xmlns="">
          <p:sp>
            <p:nvSpPr>
              <p:cNvPr id="23" name="TextBox 22"/>
              <p:cNvSpPr txBox="1">
                <a:spLocks noRot="1" noChangeAspect="1" noMove="1" noResize="1" noEditPoints="1" noAdjustHandles="1" noChangeArrowheads="1" noChangeShapeType="1" noTextEdit="1"/>
              </p:cNvSpPr>
              <p:nvPr/>
            </p:nvSpPr>
            <p:spPr>
              <a:xfrm>
                <a:off x="6556752" y="1317318"/>
                <a:ext cx="409086" cy="246221"/>
              </a:xfrm>
              <a:prstGeom prst="rect">
                <a:avLst/>
              </a:prstGeom>
              <a:blipFill>
                <a:blip r:embed="rId5"/>
                <a:stretch>
                  <a:fillRect/>
                </a:stretch>
              </a:blipFill>
            </p:spPr>
            <p:txBody>
              <a:bodyPr/>
              <a:lstStyle/>
              <a:p>
                <a:r>
                  <a:rPr lang="en-US">
                    <a:noFill/>
                  </a:rPr>
                  <a:t> </a:t>
                </a:r>
              </a:p>
            </p:txBody>
          </p:sp>
        </mc:Fallback>
      </mc:AlternateContent>
      <p:cxnSp>
        <p:nvCxnSpPr>
          <p:cNvPr id="24" name="Straight Arrow Connector 23"/>
          <p:cNvCxnSpPr/>
          <p:nvPr/>
        </p:nvCxnSpPr>
        <p:spPr>
          <a:xfrm flipH="1" flipV="1">
            <a:off x="6946970" y="1849161"/>
            <a:ext cx="2247830" cy="28802"/>
          </a:xfrm>
          <a:prstGeom prst="straightConnector1">
            <a:avLst/>
          </a:prstGeom>
          <a:ln w="12700">
            <a:solidFill>
              <a:schemeClr val="tx1"/>
            </a:solidFill>
            <a:headEnd w="sm" len="lg"/>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8406511" y="1622307"/>
                <a:ext cx="300915"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𝑉</m:t>
                      </m:r>
                    </m:oMath>
                  </m:oMathPara>
                </a14:m>
                <a:endParaRPr lang="en-US" sz="1000" dirty="0"/>
              </a:p>
            </p:txBody>
          </p:sp>
        </mc:Choice>
        <mc:Fallback xmlns="">
          <p:sp>
            <p:nvSpPr>
              <p:cNvPr id="25" name="TextBox 24"/>
              <p:cNvSpPr txBox="1">
                <a:spLocks noRot="1" noChangeAspect="1" noMove="1" noResize="1" noEditPoints="1" noAdjustHandles="1" noChangeArrowheads="1" noChangeShapeType="1" noTextEdit="1"/>
              </p:cNvSpPr>
              <p:nvPr/>
            </p:nvSpPr>
            <p:spPr>
              <a:xfrm>
                <a:off x="8406511" y="1622307"/>
                <a:ext cx="300915" cy="24622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5882515" y="2872632"/>
                <a:ext cx="296876"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𝜃</m:t>
                      </m:r>
                    </m:oMath>
                  </m:oMathPara>
                </a14:m>
                <a:endParaRPr lang="en-US" sz="1000" dirty="0"/>
              </a:p>
            </p:txBody>
          </p:sp>
        </mc:Choice>
        <mc:Fallback xmlns="">
          <p:sp>
            <p:nvSpPr>
              <p:cNvPr id="36" name="TextBox 35"/>
              <p:cNvSpPr txBox="1">
                <a:spLocks noRot="1" noChangeAspect="1" noMove="1" noResize="1" noEditPoints="1" noAdjustHandles="1" noChangeArrowheads="1" noChangeShapeType="1" noTextEdit="1"/>
              </p:cNvSpPr>
              <p:nvPr/>
            </p:nvSpPr>
            <p:spPr>
              <a:xfrm>
                <a:off x="5882515" y="2872632"/>
                <a:ext cx="296876" cy="246221"/>
              </a:xfrm>
              <a:prstGeom prst="rect">
                <a:avLst/>
              </a:prstGeom>
              <a:blipFill>
                <a:blip r:embed="rId7"/>
                <a:stretch>
                  <a:fillRect/>
                </a:stretch>
              </a:blipFill>
            </p:spPr>
            <p:txBody>
              <a:bodyPr/>
              <a:lstStyle/>
              <a:p>
                <a:r>
                  <a:rPr lang="en-US">
                    <a:noFill/>
                  </a:rPr>
                  <a:t> </a:t>
                </a:r>
              </a:p>
            </p:txBody>
          </p:sp>
        </mc:Fallback>
      </mc:AlternateContent>
      <p:sp>
        <p:nvSpPr>
          <p:cNvPr id="38" name="Arc 37"/>
          <p:cNvSpPr/>
          <p:nvPr/>
        </p:nvSpPr>
        <p:spPr>
          <a:xfrm rot="5400000" flipH="1">
            <a:off x="5313613" y="3101680"/>
            <a:ext cx="890618" cy="397042"/>
          </a:xfrm>
          <a:prstGeom prst="arc">
            <a:avLst>
              <a:gd name="adj1" fmla="val 17087284"/>
              <a:gd name="adj2" fmla="val 20557485"/>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cxnSp>
        <p:nvCxnSpPr>
          <p:cNvPr id="56" name="Straight Connector 55"/>
          <p:cNvCxnSpPr/>
          <p:nvPr/>
        </p:nvCxnSpPr>
        <p:spPr>
          <a:xfrm flipH="1" flipV="1">
            <a:off x="5067465" y="98391"/>
            <a:ext cx="4717842" cy="4428558"/>
          </a:xfrm>
          <a:prstGeom prst="line">
            <a:avLst/>
          </a:prstGeom>
          <a:ln>
            <a:prstDash val="lgDashDotDot"/>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8115300" y="1877963"/>
            <a:ext cx="1079501" cy="1079500"/>
          </a:xfrm>
          <a:prstGeom prst="straightConnector1">
            <a:avLst/>
          </a:prstGeom>
          <a:ln w="12700">
            <a:solidFill>
              <a:schemeClr val="tx1"/>
            </a:solidFill>
            <a:headEnd w="sm" len="lg"/>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endCxn id="3" idx="7"/>
          </p:cNvCxnSpPr>
          <p:nvPr/>
        </p:nvCxnSpPr>
        <p:spPr>
          <a:xfrm flipH="1" flipV="1">
            <a:off x="6946970" y="1849161"/>
            <a:ext cx="1163978" cy="1116289"/>
          </a:xfrm>
          <a:prstGeom prst="straightConnector1">
            <a:avLst/>
          </a:prstGeom>
          <a:ln w="12700">
            <a:solidFill>
              <a:schemeClr val="tx1"/>
            </a:solidFill>
            <a:headEnd w="sm" len="lg"/>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endCxn id="3" idx="7"/>
          </p:cNvCxnSpPr>
          <p:nvPr/>
        </p:nvCxnSpPr>
        <p:spPr>
          <a:xfrm>
            <a:off x="6527006" y="1469231"/>
            <a:ext cx="419964" cy="379930"/>
          </a:xfrm>
          <a:prstGeom prst="straightConnector1">
            <a:avLst/>
          </a:prstGeom>
          <a:ln w="12700">
            <a:solidFill>
              <a:schemeClr val="tx1"/>
            </a:solidFill>
            <a:headEnd w="sm" len="lg"/>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p:cNvSpPr txBox="1"/>
              <p:nvPr/>
            </p:nvSpPr>
            <p:spPr>
              <a:xfrm>
                <a:off x="8629339" y="1934754"/>
                <a:ext cx="296876"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𝜃</m:t>
                      </m:r>
                    </m:oMath>
                  </m:oMathPara>
                </a14:m>
                <a:endParaRPr lang="en-US" sz="1000" dirty="0"/>
              </a:p>
            </p:txBody>
          </p:sp>
        </mc:Choice>
        <mc:Fallback xmlns="">
          <p:sp>
            <p:nvSpPr>
              <p:cNvPr id="74" name="TextBox 73"/>
              <p:cNvSpPr txBox="1">
                <a:spLocks noRot="1" noChangeAspect="1" noMove="1" noResize="1" noEditPoints="1" noAdjustHandles="1" noChangeArrowheads="1" noChangeShapeType="1" noTextEdit="1"/>
              </p:cNvSpPr>
              <p:nvPr/>
            </p:nvSpPr>
            <p:spPr>
              <a:xfrm>
                <a:off x="8629339" y="1934754"/>
                <a:ext cx="296876" cy="246221"/>
              </a:xfrm>
              <a:prstGeom prst="rect">
                <a:avLst/>
              </a:prstGeom>
              <a:blipFill>
                <a:blip r:embed="rId8"/>
                <a:stretch>
                  <a:fillRect/>
                </a:stretch>
              </a:blipFill>
            </p:spPr>
            <p:txBody>
              <a:bodyPr/>
              <a:lstStyle/>
              <a:p>
                <a:r>
                  <a:rPr lang="en-US">
                    <a:noFill/>
                  </a:rPr>
                  <a:t> </a:t>
                </a:r>
              </a:p>
            </p:txBody>
          </p:sp>
        </mc:Fallback>
      </mc:AlternateContent>
      <p:sp>
        <p:nvSpPr>
          <p:cNvPr id="75" name="Arc 74"/>
          <p:cNvSpPr/>
          <p:nvPr/>
        </p:nvSpPr>
        <p:spPr>
          <a:xfrm rot="16499253" flipH="1">
            <a:off x="8571776" y="1460675"/>
            <a:ext cx="890618" cy="397042"/>
          </a:xfrm>
          <a:prstGeom prst="arc">
            <a:avLst>
              <a:gd name="adj1" fmla="val 19438589"/>
              <a:gd name="adj2" fmla="val 2158385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6" name="TextBox 75"/>
              <p:cNvSpPr txBox="1"/>
              <p:nvPr/>
            </p:nvSpPr>
            <p:spPr>
              <a:xfrm>
                <a:off x="8296316" y="2658003"/>
                <a:ext cx="582211"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𝑉𝑐𝑜𝑠</m:t>
                      </m:r>
                      <m:r>
                        <a:rPr lang="en-US" sz="1000" b="0" i="1" smtClean="0">
                          <a:latin typeface="Cambria Math" panose="02040503050406030204" pitchFamily="18" charset="0"/>
                        </a:rPr>
                        <m:t>𝜃</m:t>
                      </m:r>
                    </m:oMath>
                  </m:oMathPara>
                </a14:m>
                <a:endParaRPr lang="en-US" sz="1000" dirty="0"/>
              </a:p>
            </p:txBody>
          </p:sp>
        </mc:Choice>
        <mc:Fallback xmlns="">
          <p:sp>
            <p:nvSpPr>
              <p:cNvPr id="76" name="TextBox 75"/>
              <p:cNvSpPr txBox="1">
                <a:spLocks noRot="1" noChangeAspect="1" noMove="1" noResize="1" noEditPoints="1" noAdjustHandles="1" noChangeArrowheads="1" noChangeShapeType="1" noTextEdit="1"/>
              </p:cNvSpPr>
              <p:nvPr/>
            </p:nvSpPr>
            <p:spPr>
              <a:xfrm>
                <a:off x="8296316" y="2658003"/>
                <a:ext cx="582211" cy="24622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p:cNvSpPr txBox="1"/>
              <p:nvPr/>
            </p:nvSpPr>
            <p:spPr>
              <a:xfrm>
                <a:off x="7563109" y="2299341"/>
                <a:ext cx="545919"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𝑉𝑠𝑖𝑛</m:t>
                      </m:r>
                      <m:r>
                        <a:rPr lang="en-US" sz="1000" b="0" i="1" smtClean="0">
                          <a:latin typeface="Cambria Math" panose="02040503050406030204" pitchFamily="18" charset="0"/>
                        </a:rPr>
                        <m:t>𝜃</m:t>
                      </m:r>
                    </m:oMath>
                  </m:oMathPara>
                </a14:m>
                <a:endParaRPr lang="en-US" sz="1000" dirty="0"/>
              </a:p>
            </p:txBody>
          </p:sp>
        </mc:Choice>
        <mc:Fallback xmlns="">
          <p:sp>
            <p:nvSpPr>
              <p:cNvPr id="77" name="TextBox 76"/>
              <p:cNvSpPr txBox="1">
                <a:spLocks noRot="1" noChangeAspect="1" noMove="1" noResize="1" noEditPoints="1" noAdjustHandles="1" noChangeArrowheads="1" noChangeShapeType="1" noTextEdit="1"/>
              </p:cNvSpPr>
              <p:nvPr/>
            </p:nvSpPr>
            <p:spPr>
              <a:xfrm>
                <a:off x="7563109" y="2299341"/>
                <a:ext cx="545919" cy="246221"/>
              </a:xfrm>
              <a:prstGeom prst="rect">
                <a:avLst/>
              </a:prstGeom>
              <a:blipFill>
                <a:blip r:embed="rId10"/>
                <a:stretch>
                  <a:fillRect/>
                </a:stretch>
              </a:blipFill>
            </p:spPr>
            <p:txBody>
              <a:bodyPr/>
              <a:lstStyle/>
              <a:p>
                <a:r>
                  <a:rPr lang="en-US">
                    <a:noFill/>
                  </a:rPr>
                  <a:t> </a:t>
                </a:r>
              </a:p>
            </p:txBody>
          </p:sp>
        </mc:Fallback>
      </mc:AlternateContent>
      <p:cxnSp>
        <p:nvCxnSpPr>
          <p:cNvPr id="80" name="Straight Arrow Connector 79"/>
          <p:cNvCxnSpPr/>
          <p:nvPr/>
        </p:nvCxnSpPr>
        <p:spPr>
          <a:xfrm flipH="1">
            <a:off x="7330016" y="1877963"/>
            <a:ext cx="1842540" cy="322808"/>
          </a:xfrm>
          <a:prstGeom prst="straightConnector1">
            <a:avLst/>
          </a:prstGeom>
          <a:ln w="12700">
            <a:solidFill>
              <a:schemeClr val="tx1"/>
            </a:solidFill>
            <a:headEnd w="sm" len="lg"/>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p:cNvSpPr txBox="1"/>
              <p:nvPr/>
            </p:nvSpPr>
            <p:spPr>
              <a:xfrm>
                <a:off x="7234794" y="1867318"/>
                <a:ext cx="343556"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𝑊</m:t>
                      </m:r>
                    </m:oMath>
                  </m:oMathPara>
                </a14:m>
                <a:endParaRPr lang="en-US" sz="1000" dirty="0"/>
              </a:p>
            </p:txBody>
          </p:sp>
        </mc:Choice>
        <mc:Fallback xmlns="">
          <p:sp>
            <p:nvSpPr>
              <p:cNvPr id="82" name="TextBox 81"/>
              <p:cNvSpPr txBox="1">
                <a:spLocks noRot="1" noChangeAspect="1" noMove="1" noResize="1" noEditPoints="1" noAdjustHandles="1" noChangeArrowheads="1" noChangeShapeType="1" noTextEdit="1"/>
              </p:cNvSpPr>
              <p:nvPr/>
            </p:nvSpPr>
            <p:spPr>
              <a:xfrm>
                <a:off x="7234794" y="1867318"/>
                <a:ext cx="343556" cy="246221"/>
              </a:xfrm>
              <a:prstGeom prst="rect">
                <a:avLst/>
              </a:prstGeom>
              <a:blipFill>
                <a:blip r:embed="rId11"/>
                <a:stretch>
                  <a:fillRect/>
                </a:stretch>
              </a:blipFill>
            </p:spPr>
            <p:txBody>
              <a:bodyPr/>
              <a:lstStyle/>
              <a:p>
                <a:r>
                  <a:rPr lang="en-US">
                    <a:noFill/>
                  </a:rPr>
                  <a:t> </a:t>
                </a:r>
              </a:p>
            </p:txBody>
          </p:sp>
        </mc:Fallback>
      </mc:AlternateContent>
      <p:cxnSp>
        <p:nvCxnSpPr>
          <p:cNvPr id="90" name="Straight Arrow Connector 89"/>
          <p:cNvCxnSpPr/>
          <p:nvPr/>
        </p:nvCxnSpPr>
        <p:spPr>
          <a:xfrm flipH="1">
            <a:off x="9736880" y="2310531"/>
            <a:ext cx="2093461" cy="0"/>
          </a:xfrm>
          <a:prstGeom prst="straightConnector1">
            <a:avLst/>
          </a:prstGeom>
          <a:ln w="12700">
            <a:solidFill>
              <a:schemeClr val="tx1"/>
            </a:solidFill>
            <a:headEnd w="sm" len="lg"/>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H="1">
            <a:off x="9736880" y="2640672"/>
            <a:ext cx="2093461" cy="0"/>
          </a:xfrm>
          <a:prstGeom prst="straightConnector1">
            <a:avLst/>
          </a:prstGeom>
          <a:ln w="12700">
            <a:solidFill>
              <a:schemeClr val="tx1"/>
            </a:solidFill>
            <a:headEnd w="sm"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6229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EEB138E-CAC8-4B8E-A6CA-852CB4FDFC76}" type="slidenum">
              <a:rPr lang="en-US" smtClean="0"/>
              <a:t>4</a:t>
            </a:fld>
            <a:endParaRPr lang="en-US"/>
          </a:p>
        </p:txBody>
      </p:sp>
      <p:sp>
        <p:nvSpPr>
          <p:cNvPr id="3" name="TextBox 2"/>
          <p:cNvSpPr txBox="1"/>
          <p:nvPr/>
        </p:nvSpPr>
        <p:spPr>
          <a:xfrm>
            <a:off x="265044" y="388128"/>
            <a:ext cx="3675109" cy="369332"/>
          </a:xfrm>
          <a:prstGeom prst="rect">
            <a:avLst/>
          </a:prstGeom>
          <a:noFill/>
        </p:spPr>
        <p:txBody>
          <a:bodyPr wrap="none" rtlCol="0">
            <a:spAutoFit/>
          </a:bodyPr>
          <a:lstStyle/>
          <a:p>
            <a:r>
              <a:rPr lang="en-US" b="1" dirty="0" smtClean="0">
                <a:latin typeface="Times New Roman" panose="02020603050405020304" pitchFamily="18" charset="0"/>
                <a:cs typeface="Times New Roman" panose="02020603050405020304" pitchFamily="18" charset="0"/>
              </a:rPr>
              <a:t>2. OBJECTIVES OF THE THESIS</a:t>
            </a:r>
          </a:p>
        </p:txBody>
      </p:sp>
      <p:sp>
        <p:nvSpPr>
          <p:cNvPr id="4" name="TextBox 3"/>
          <p:cNvSpPr txBox="1"/>
          <p:nvPr/>
        </p:nvSpPr>
        <p:spPr>
          <a:xfrm>
            <a:off x="535057" y="1174473"/>
            <a:ext cx="4329043" cy="4662815"/>
          </a:xfrm>
          <a:prstGeom prst="rect">
            <a:avLst/>
          </a:prstGeom>
          <a:noFill/>
        </p:spPr>
        <p:txBody>
          <a:bodyPr wrap="square" rtlCol="0">
            <a:spAutoFit/>
          </a:bodyPr>
          <a:lstStyle/>
          <a:p>
            <a:pPr marL="285750" indent="-285750">
              <a:lnSpc>
                <a:spcPct val="150000"/>
              </a:lnSpc>
              <a:buFont typeface="Courier New" panose="02070309020205020404" pitchFamily="49" charset="0"/>
              <a:buChar char="o"/>
            </a:pPr>
            <a:r>
              <a:rPr lang="en-US" dirty="0"/>
              <a:t>S</a:t>
            </a:r>
            <a:r>
              <a:rPr lang="en-US" dirty="0" smtClean="0"/>
              <a:t>tudy </a:t>
            </a:r>
            <a:r>
              <a:rPr lang="en-US" dirty="0"/>
              <a:t>the aerodynamics of straight blade VAWT by using and combining Blade element theory with momentum theory to determine solidity and power coefficient versus tip speed ratio.</a:t>
            </a:r>
          </a:p>
          <a:p>
            <a:pPr marL="285750" indent="-285750">
              <a:lnSpc>
                <a:spcPct val="150000"/>
              </a:lnSpc>
              <a:buFont typeface="Courier New" panose="02070309020205020404" pitchFamily="49" charset="0"/>
              <a:buChar char="o"/>
            </a:pPr>
            <a:r>
              <a:rPr lang="en-US" dirty="0"/>
              <a:t>T</a:t>
            </a:r>
            <a:r>
              <a:rPr lang="en-US" dirty="0" smtClean="0"/>
              <a:t>hree </a:t>
            </a:r>
            <a:r>
              <a:rPr lang="en-US" dirty="0"/>
              <a:t>prediction model will be introduced and use to compare with each other.</a:t>
            </a:r>
          </a:p>
          <a:p>
            <a:pPr marL="285750" indent="-285750">
              <a:lnSpc>
                <a:spcPct val="150000"/>
              </a:lnSpc>
              <a:buFont typeface="Courier New" panose="02070309020205020404" pitchFamily="49" charset="0"/>
              <a:buChar char="o"/>
            </a:pPr>
            <a:r>
              <a:rPr lang="en-US" dirty="0" smtClean="0"/>
              <a:t>Integrating </a:t>
            </a:r>
            <a:r>
              <a:rPr lang="en-US" dirty="0"/>
              <a:t>Tip loss and Finite aspect ratio effect in the three models to improve the results</a:t>
            </a: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6069329" y="757460"/>
            <a:ext cx="5284471" cy="4647045"/>
          </a:xfrm>
          <a:prstGeom prst="rect">
            <a:avLst/>
          </a:prstGeom>
        </p:spPr>
      </p:pic>
    </p:spTree>
    <p:extLst>
      <p:ext uri="{BB962C8B-B14F-4D97-AF65-F5344CB8AC3E}">
        <p14:creationId xmlns:p14="http://schemas.microsoft.com/office/powerpoint/2010/main" val="30843628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EEB138E-CAC8-4B8E-A6CA-852CB4FDFC76}" type="slidenum">
              <a:rPr lang="en-US" smtClean="0"/>
              <a:t>5</a:t>
            </a:fld>
            <a:endParaRPr lang="en-US"/>
          </a:p>
        </p:txBody>
      </p:sp>
      <p:sp>
        <p:nvSpPr>
          <p:cNvPr id="3" name="TextBox 2"/>
          <p:cNvSpPr txBox="1"/>
          <p:nvPr/>
        </p:nvSpPr>
        <p:spPr>
          <a:xfrm>
            <a:off x="188844" y="223028"/>
            <a:ext cx="3268908" cy="369332"/>
          </a:xfrm>
          <a:prstGeom prst="rect">
            <a:avLst/>
          </a:prstGeom>
          <a:noFill/>
        </p:spPr>
        <p:txBody>
          <a:bodyPr wrap="none" rtlCol="0">
            <a:spAutoFit/>
          </a:bodyPr>
          <a:lstStyle/>
          <a:p>
            <a:r>
              <a:rPr lang="en-US" b="1" dirty="0" smtClean="0">
                <a:latin typeface="Times New Roman" panose="02020603050405020304" pitchFamily="18" charset="0"/>
                <a:cs typeface="Times New Roman" panose="02020603050405020304" pitchFamily="18" charset="0"/>
              </a:rPr>
              <a:t>3. AERODYNAMICS MODEL</a:t>
            </a:r>
          </a:p>
        </p:txBody>
      </p:sp>
      <p:sp>
        <p:nvSpPr>
          <p:cNvPr id="4" name="TextBox 3"/>
          <p:cNvSpPr txBox="1"/>
          <p:nvPr/>
        </p:nvSpPr>
        <p:spPr>
          <a:xfrm>
            <a:off x="939800" y="592360"/>
            <a:ext cx="4719112" cy="369332"/>
          </a:xfrm>
          <a:prstGeom prst="rect">
            <a:avLst/>
          </a:prstGeom>
          <a:noFill/>
        </p:spPr>
        <p:txBody>
          <a:bodyPr wrap="none" rtlCol="0">
            <a:spAutoFit/>
          </a:bodyPr>
          <a:lstStyle/>
          <a:p>
            <a:r>
              <a:rPr lang="en-US" dirty="0" smtClean="0"/>
              <a:t>General aerodynamics and parameters of VAWT </a:t>
            </a:r>
            <a:endParaRPr lang="en-US" dirty="0"/>
          </a:p>
        </p:txBody>
      </p:sp>
      <p:pic>
        <p:nvPicPr>
          <p:cNvPr id="6" name="Picture 5"/>
          <p:cNvPicPr/>
          <p:nvPr/>
        </p:nvPicPr>
        <p:blipFill>
          <a:blip r:embed="rId3">
            <a:extLst>
              <a:ext uri="{BEBA8EAE-BF5A-486C-A8C5-ECC9F3942E4B}">
                <a14:imgProps xmlns:a14="http://schemas.microsoft.com/office/drawing/2010/main">
                  <a14:imgLayer r:embed="rId4">
                    <a14:imgEffect>
                      <a14:sharpenSoften amount="50000"/>
                    </a14:imgEffect>
                    <a14:imgEffect>
                      <a14:saturation sat="400000"/>
                    </a14:imgEffect>
                    <a14:imgEffect>
                      <a14:brightnessContrast contrast="-40000"/>
                    </a14:imgEffect>
                  </a14:imgLayer>
                </a14:imgProps>
              </a:ext>
            </a:extLst>
          </a:blip>
          <a:stretch>
            <a:fillRect/>
          </a:stretch>
        </p:blipFill>
        <p:spPr>
          <a:xfrm>
            <a:off x="939800" y="1271032"/>
            <a:ext cx="4643755" cy="4636120"/>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7432964" y="848606"/>
                <a:ext cx="3007298" cy="6562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𝑇𝑖𝑝</m:t>
                      </m:r>
                      <m:r>
                        <a:rPr lang="en-US" b="0" i="1" smtClean="0">
                          <a:latin typeface="Cambria Math" panose="02040503050406030204" pitchFamily="18" charset="0"/>
                        </a:rPr>
                        <m:t> </m:t>
                      </m:r>
                      <m:r>
                        <a:rPr lang="en-US" b="0" i="1" smtClean="0">
                          <a:latin typeface="Cambria Math" panose="02040503050406030204" pitchFamily="18" charset="0"/>
                        </a:rPr>
                        <m:t>𝑠𝑝𝑒𝑒𝑑</m:t>
                      </m:r>
                      <m:r>
                        <a:rPr lang="en-US" b="0" i="1" smtClean="0">
                          <a:latin typeface="Cambria Math" panose="02040503050406030204" pitchFamily="18" charset="0"/>
                        </a:rPr>
                        <m:t> </m:t>
                      </m:r>
                      <m:r>
                        <a:rPr lang="en-US" b="0" i="1" smtClean="0">
                          <a:latin typeface="Cambria Math" panose="02040503050406030204" pitchFamily="18" charset="0"/>
                        </a:rPr>
                        <m:t>𝑟𝑎𝑡𝑖𝑜</m:t>
                      </m:r>
                      <m:r>
                        <a:rPr lang="en-US" b="0" i="1" smtClean="0">
                          <a:latin typeface="Cambria Math" panose="02040503050406030204" pitchFamily="18" charset="0"/>
                        </a:rPr>
                        <m:t>: </m:t>
                      </m:r>
                      <m:r>
                        <a:rPr lang="en-US" i="1" smtClean="0">
                          <a:latin typeface="Cambria Math" panose="02040503050406030204" pitchFamily="18" charset="0"/>
                        </a:rPr>
                        <m:t>𝑇𝑆𝑅</m:t>
                      </m:r>
                      <m:r>
                        <a:rPr lang="en-US" i="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𝑅</m:t>
                          </m:r>
                          <m:r>
                            <a:rPr lang="en-US" i="1">
                              <a:latin typeface="Cambria Math" panose="02040503050406030204" pitchFamily="18" charset="0"/>
                            </a:rPr>
                            <m:t>𝜔</m:t>
                          </m:r>
                        </m:num>
                        <m:den>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0">
                                  <a:latin typeface="Cambria Math" panose="02040503050406030204" pitchFamily="18" charset="0"/>
                                </a:rPr>
                                <m:t>∞</m:t>
                              </m:r>
                            </m:sub>
                          </m:sSub>
                        </m:den>
                      </m:f>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7432964" y="848606"/>
                <a:ext cx="3007298" cy="65620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8655842" y="1881370"/>
                <a:ext cx="1939249"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𝑆𝑜𝑙𝑖𝑑𝑖𝑡𝑦</m:t>
                      </m:r>
                      <m:r>
                        <a:rPr lang="en-US" b="0" i="1" smtClean="0">
                          <a:latin typeface="Cambria Math" panose="02040503050406030204" pitchFamily="18" charset="0"/>
                        </a:rPr>
                        <m:t>: </m:t>
                      </m:r>
                      <m:r>
                        <a:rPr lang="en-US" i="1" smtClean="0">
                          <a:latin typeface="Cambria Math" panose="02040503050406030204" pitchFamily="18" charset="0"/>
                        </a:rPr>
                        <m:t>𝜎</m:t>
                      </m:r>
                      <m:r>
                        <a:rPr lang="en-US" i="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𝑁𝑐</m:t>
                          </m:r>
                        </m:num>
                        <m:den>
                          <m:r>
                            <a:rPr lang="en-US" i="1">
                              <a:latin typeface="Cambria Math" panose="02040503050406030204" pitchFamily="18" charset="0"/>
                            </a:rPr>
                            <m:t>𝐷</m:t>
                          </m:r>
                        </m:den>
                      </m:f>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8655842" y="1881370"/>
                <a:ext cx="1939249" cy="6090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6555806" y="3261957"/>
                <a:ext cx="53864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𝑅𝑒𝑙𝑎𝑡𝑖𝑣𝑒</m:t>
                          </m:r>
                          <m:r>
                            <a:rPr lang="en-US" b="0" i="1" smtClean="0">
                              <a:latin typeface="Cambria Math" panose="02040503050406030204" pitchFamily="18" charset="0"/>
                            </a:rPr>
                            <m:t> </m:t>
                          </m:r>
                          <m:r>
                            <a:rPr lang="en-US" b="0" i="1" smtClean="0">
                              <a:latin typeface="Cambria Math" panose="02040503050406030204" pitchFamily="18" charset="0"/>
                            </a:rPr>
                            <m:t>𝑣𝑒𝑙𝑜𝑐𝑖𝑡𝑦</m:t>
                          </m:r>
                          <m:r>
                            <a:rPr lang="en-US" b="0" i="1" smtClean="0">
                              <a:latin typeface="Cambria Math" panose="02040503050406030204" pitchFamily="18" charset="0"/>
                            </a:rPr>
                            <m:t>: </m:t>
                          </m:r>
                          <m:r>
                            <a:rPr lang="en-US" i="1">
                              <a:latin typeface="Cambria Math" panose="02040503050406030204" pitchFamily="18" charset="0"/>
                            </a:rPr>
                            <m:t>𝑊</m:t>
                          </m:r>
                        </m:e>
                        <m:sup>
                          <m:r>
                            <a:rPr lang="en-US" i="0">
                              <a:latin typeface="Cambria Math" panose="02040503050406030204" pitchFamily="18" charset="0"/>
                            </a:rPr>
                            <m:t>2</m:t>
                          </m:r>
                        </m:sup>
                      </m:sSup>
                      <m:r>
                        <a:rPr lang="en-US" i="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𝑅</m:t>
                              </m:r>
                              <m:r>
                                <a:rPr lang="en-US" i="1">
                                  <a:latin typeface="Cambria Math" panose="02040503050406030204" pitchFamily="18" charset="0"/>
                                </a:rPr>
                                <m:t>𝜔</m:t>
                              </m:r>
                              <m:r>
                                <a:rPr lang="en-US" i="0">
                                  <a:latin typeface="Cambria Math" panose="02040503050406030204" pitchFamily="18" charset="0"/>
                                </a:rPr>
                                <m:t>−</m:t>
                              </m:r>
                              <m:r>
                                <a:rPr lang="en-US" i="1">
                                  <a:latin typeface="Cambria Math" panose="02040503050406030204" pitchFamily="18" charset="0"/>
                                </a:rPr>
                                <m:t>𝑉𝑠𝑖𝑛</m:t>
                              </m:r>
                              <m:r>
                                <a:rPr lang="en-US" i="1">
                                  <a:latin typeface="Cambria Math" panose="02040503050406030204" pitchFamily="18" charset="0"/>
                                </a:rPr>
                                <m:t>𝜃</m:t>
                              </m:r>
                            </m:e>
                          </m:d>
                        </m:e>
                        <m:sup>
                          <m:r>
                            <a:rPr lang="en-US" i="0">
                              <a:latin typeface="Cambria Math" panose="02040503050406030204" pitchFamily="18" charset="0"/>
                            </a:rPr>
                            <m:t>2</m:t>
                          </m:r>
                        </m:sup>
                      </m:sSup>
                      <m:r>
                        <a:rPr lang="en-US" i="0">
                          <a:latin typeface="Cambria Math" panose="02040503050406030204" pitchFamily="18" charset="0"/>
                        </a:rPr>
                        <m:t>+</m:t>
                      </m:r>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0">
                                      <a:latin typeface="Cambria Math" panose="02040503050406030204" pitchFamily="18" charset="0"/>
                                    </a:rPr>
                                    <m:t>2</m:t>
                                  </m:r>
                                </m:sup>
                              </m:sSup>
                              <m:r>
                                <m:rPr>
                                  <m:sty m:val="p"/>
                                </m:rPr>
                                <a:rPr lang="en-US" i="0">
                                  <a:latin typeface="Cambria Math" panose="02040503050406030204" pitchFamily="18" charset="0"/>
                                </a:rPr>
                                <m:t>cos</m:t>
                              </m:r>
                            </m:e>
                            <m:sup>
                              <m:r>
                                <a:rPr lang="en-US" i="0">
                                  <a:latin typeface="Cambria Math" panose="02040503050406030204" pitchFamily="18" charset="0"/>
                                </a:rPr>
                                <m:t>2</m:t>
                              </m:r>
                            </m:sup>
                          </m:sSup>
                        </m:fName>
                        <m:e>
                          <m:r>
                            <a:rPr lang="en-US" i="1">
                              <a:latin typeface="Cambria Math" panose="02040503050406030204" pitchFamily="18" charset="0"/>
                            </a:rPr>
                            <m:t>𝜃</m:t>
                          </m:r>
                        </m:e>
                      </m:func>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6555806" y="3261957"/>
                <a:ext cx="5386475" cy="369332"/>
              </a:xfrm>
              <a:prstGeom prst="rect">
                <a:avLst/>
              </a:prstGeom>
              <a:blipFill>
                <a:blip r:embed="rId7"/>
                <a:stretch>
                  <a:fillRect b="-14754"/>
                </a:stretch>
              </a:blipFill>
            </p:spPr>
            <p:txBody>
              <a:bodyPr/>
              <a:lstStyle/>
              <a:p>
                <a:r>
                  <a:rPr lang="en-US">
                    <a:noFill/>
                  </a:rPr>
                  <a:t> </a:t>
                </a:r>
              </a:p>
            </p:txBody>
          </p:sp>
        </mc:Fallback>
      </mc:AlternateContent>
      <p:cxnSp>
        <p:nvCxnSpPr>
          <p:cNvPr id="15" name="Elbow Connector 14"/>
          <p:cNvCxnSpPr>
            <a:endCxn id="4" idx="1"/>
          </p:cNvCxnSpPr>
          <p:nvPr/>
        </p:nvCxnSpPr>
        <p:spPr>
          <a:xfrm>
            <a:off x="355600" y="592360"/>
            <a:ext cx="584200" cy="184666"/>
          </a:xfrm>
          <a:prstGeom prst="bentConnector3">
            <a:avLst>
              <a:gd name="adj1" fmla="val 0"/>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9" name="Rectangle 28"/>
              <p:cNvSpPr/>
              <p:nvPr/>
            </p:nvSpPr>
            <p:spPr>
              <a:xfrm>
                <a:off x="6841090" y="4273492"/>
                <a:ext cx="4512710" cy="11043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𝐴𝑛𝑔𝑙𝑒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𝑎𝑡𝑡𝑎𝑐𝑘</m:t>
                      </m:r>
                      <m:r>
                        <a:rPr lang="en-US" b="0" i="1" smtClean="0">
                          <a:latin typeface="Cambria Math" panose="02040503050406030204" pitchFamily="18" charset="0"/>
                        </a:rPr>
                        <m:t>: </m:t>
                      </m:r>
                      <m:r>
                        <a:rPr lang="en-US" i="1" smtClean="0">
                          <a:latin typeface="Cambria Math" panose="02040503050406030204" pitchFamily="18" charset="0"/>
                        </a:rPr>
                        <m:t>𝛼</m:t>
                      </m:r>
                      <m:r>
                        <a:rPr lang="en-US" i="0">
                          <a:latin typeface="Cambria Math" panose="02040503050406030204" pitchFamily="18" charset="0"/>
                        </a:rPr>
                        <m:t>=</m:t>
                      </m:r>
                      <m:func>
                        <m:funcPr>
                          <m:ctrlPr>
                            <a:rPr lang="en-US" i="1">
                              <a:latin typeface="Cambria Math" panose="02040503050406030204" pitchFamily="18" charset="0"/>
                            </a:rPr>
                          </m:ctrlPr>
                        </m:funcPr>
                        <m:fName>
                          <m:r>
                            <m:rPr>
                              <m:sty m:val="p"/>
                            </m:rPr>
                            <a:rPr lang="en-US" i="0">
                              <a:latin typeface="Cambria Math" panose="02040503050406030204" pitchFamily="18" charset="0"/>
                            </a:rPr>
                            <m:t>atan</m:t>
                          </m:r>
                        </m:fName>
                        <m:e>
                          <m:f>
                            <m:fPr>
                              <m:ctrlPr>
                                <a:rPr lang="en-US" i="1">
                                  <a:latin typeface="Cambria Math" panose="02040503050406030204" pitchFamily="18" charset="0"/>
                                </a:rPr>
                              </m:ctrlPr>
                            </m:fPr>
                            <m:num>
                              <m:f>
                                <m:fPr>
                                  <m:ctrlPr>
                                    <a:rPr lang="en-US" i="1">
                                      <a:latin typeface="Cambria Math" panose="02040503050406030204" pitchFamily="18" charset="0"/>
                                    </a:rPr>
                                  </m:ctrlPr>
                                </m:fPr>
                                <m:num>
                                  <m:r>
                                    <a:rPr lang="en-US" i="1">
                                      <a:latin typeface="Cambria Math" panose="02040503050406030204" pitchFamily="18" charset="0"/>
                                    </a:rPr>
                                    <m:t>𝑉</m:t>
                                  </m:r>
                                </m:num>
                                <m:den>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0">
                                          <a:latin typeface="Cambria Math" panose="02040503050406030204" pitchFamily="18" charset="0"/>
                                        </a:rPr>
                                        <m:t>∞</m:t>
                                      </m:r>
                                    </m:sub>
                                  </m:sSub>
                                </m:den>
                              </m:f>
                              <m:func>
                                <m:funcPr>
                                  <m:ctrlPr>
                                    <a:rPr lang="en-US" i="1">
                                      <a:latin typeface="Cambria Math" panose="02040503050406030204" pitchFamily="18" charset="0"/>
                                    </a:rPr>
                                  </m:ctrlPr>
                                </m:funcPr>
                                <m:fName>
                                  <m:r>
                                    <m:rPr>
                                      <m:sty m:val="p"/>
                                    </m:rPr>
                                    <a:rPr lang="en-US" i="0">
                                      <a:latin typeface="Cambria Math" panose="02040503050406030204" pitchFamily="18" charset="0"/>
                                    </a:rPr>
                                    <m:t>cos</m:t>
                                  </m:r>
                                </m:fName>
                                <m:e>
                                  <m:r>
                                    <a:rPr lang="en-US" i="1">
                                      <a:latin typeface="Cambria Math" panose="02040503050406030204" pitchFamily="18" charset="0"/>
                                    </a:rPr>
                                    <m:t>𝜃</m:t>
                                  </m:r>
                                </m:e>
                              </m:func>
                            </m:num>
                            <m:den>
                              <m:r>
                                <a:rPr lang="en-US" i="1">
                                  <a:latin typeface="Cambria Math" panose="02040503050406030204" pitchFamily="18" charset="0"/>
                                </a:rPr>
                                <m:t>𝑇𝑆𝑅</m:t>
                              </m:r>
                              <m:r>
                                <a:rPr lang="en-US" i="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𝑉</m:t>
                                  </m:r>
                                </m:num>
                                <m:den>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0">
                                          <a:latin typeface="Cambria Math" panose="02040503050406030204" pitchFamily="18" charset="0"/>
                                        </a:rPr>
                                        <m:t>∞</m:t>
                                      </m:r>
                                    </m:sub>
                                  </m:sSub>
                                </m:den>
                              </m:f>
                              <m:r>
                                <a:rPr lang="en-US" i="1">
                                  <a:latin typeface="Cambria Math" panose="02040503050406030204" pitchFamily="18" charset="0"/>
                                </a:rPr>
                                <m:t>𝑠𝑖𝑛</m:t>
                              </m:r>
                              <m:r>
                                <a:rPr lang="en-US" i="1">
                                  <a:latin typeface="Cambria Math" panose="02040503050406030204" pitchFamily="18" charset="0"/>
                                </a:rPr>
                                <m:t>𝜃</m:t>
                              </m:r>
                            </m:den>
                          </m:f>
                        </m:e>
                      </m:func>
                    </m:oMath>
                  </m:oMathPara>
                </a14:m>
                <a:endParaRPr lang="en-US" dirty="0"/>
              </a:p>
            </p:txBody>
          </p:sp>
        </mc:Choice>
        <mc:Fallback xmlns="">
          <p:sp>
            <p:nvSpPr>
              <p:cNvPr id="29" name="Rectangle 28"/>
              <p:cNvSpPr>
                <a:spLocks noRot="1" noChangeAspect="1" noMove="1" noResize="1" noEditPoints="1" noAdjustHandles="1" noChangeArrowheads="1" noChangeShapeType="1" noTextEdit="1"/>
              </p:cNvSpPr>
              <p:nvPr/>
            </p:nvSpPr>
            <p:spPr>
              <a:xfrm>
                <a:off x="6841090" y="4273492"/>
                <a:ext cx="4512710" cy="1104341"/>
              </a:xfrm>
              <a:prstGeom prst="rect">
                <a:avLst/>
              </a:prstGeom>
              <a:blipFill>
                <a:blip r:embed="rId8"/>
                <a:stretch>
                  <a:fillRect/>
                </a:stretch>
              </a:blipFill>
            </p:spPr>
            <p:txBody>
              <a:bodyPr/>
              <a:lstStyle/>
              <a:p>
                <a:r>
                  <a:rPr lang="en-US">
                    <a:noFill/>
                  </a:rPr>
                  <a:t> </a:t>
                </a:r>
              </a:p>
            </p:txBody>
          </p:sp>
        </mc:Fallback>
      </mc:AlternateContent>
      <p:sp>
        <p:nvSpPr>
          <p:cNvPr id="5" name="TextBox 4"/>
          <p:cNvSpPr txBox="1"/>
          <p:nvPr/>
        </p:nvSpPr>
        <p:spPr>
          <a:xfrm>
            <a:off x="2010720" y="5908715"/>
            <a:ext cx="2820196" cy="307777"/>
          </a:xfrm>
          <a:prstGeom prst="rect">
            <a:avLst/>
          </a:prstGeom>
          <a:noFill/>
        </p:spPr>
        <p:txBody>
          <a:bodyPr wrap="none" rtlCol="0">
            <a:spAutoFit/>
          </a:bodyPr>
          <a:lstStyle/>
          <a:p>
            <a:r>
              <a:rPr lang="en-US" sz="1400" b="1" dirty="0" smtClean="0"/>
              <a:t>VAWT </a:t>
            </a:r>
            <a:r>
              <a:rPr lang="en-US" sz="1400" b="1" dirty="0"/>
              <a:t>flow velocities and </a:t>
            </a:r>
            <a:r>
              <a:rPr lang="en-US" sz="1400" b="1" dirty="0" smtClean="0"/>
              <a:t>blade[1]</a:t>
            </a:r>
            <a:endParaRPr lang="en-US" sz="1400" b="1" dirty="0"/>
          </a:p>
        </p:txBody>
      </p:sp>
    </p:spTree>
    <p:extLst>
      <p:ext uri="{BB962C8B-B14F-4D97-AF65-F5344CB8AC3E}">
        <p14:creationId xmlns:p14="http://schemas.microsoft.com/office/powerpoint/2010/main" val="18293446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EEB138E-CAC8-4B8E-A6CA-852CB4FDFC76}" type="slidenum">
              <a:rPr lang="en-US" smtClean="0"/>
              <a:t>6</a:t>
            </a:fld>
            <a:endParaRPr lang="en-US"/>
          </a:p>
        </p:txBody>
      </p:sp>
      <p:sp>
        <p:nvSpPr>
          <p:cNvPr id="3" name="TextBox 2"/>
          <p:cNvSpPr txBox="1"/>
          <p:nvPr/>
        </p:nvSpPr>
        <p:spPr>
          <a:xfrm>
            <a:off x="188844" y="223028"/>
            <a:ext cx="3268908" cy="369332"/>
          </a:xfrm>
          <a:prstGeom prst="rect">
            <a:avLst/>
          </a:prstGeom>
          <a:noFill/>
        </p:spPr>
        <p:txBody>
          <a:bodyPr wrap="none" rtlCol="0">
            <a:spAutoFit/>
          </a:bodyPr>
          <a:lstStyle/>
          <a:p>
            <a:r>
              <a:rPr lang="en-US" b="1" dirty="0" smtClean="0">
                <a:latin typeface="Times New Roman" panose="02020603050405020304" pitchFamily="18" charset="0"/>
                <a:cs typeface="Times New Roman" panose="02020603050405020304" pitchFamily="18" charset="0"/>
              </a:rPr>
              <a:t>3. AERODYNAMICS MODEL</a:t>
            </a:r>
          </a:p>
        </p:txBody>
      </p:sp>
      <p:sp>
        <p:nvSpPr>
          <p:cNvPr id="4" name="TextBox 3"/>
          <p:cNvSpPr txBox="1"/>
          <p:nvPr/>
        </p:nvSpPr>
        <p:spPr>
          <a:xfrm>
            <a:off x="939800" y="592360"/>
            <a:ext cx="4719112" cy="369332"/>
          </a:xfrm>
          <a:prstGeom prst="rect">
            <a:avLst/>
          </a:prstGeom>
          <a:noFill/>
        </p:spPr>
        <p:txBody>
          <a:bodyPr wrap="none" rtlCol="0">
            <a:spAutoFit/>
          </a:bodyPr>
          <a:lstStyle/>
          <a:p>
            <a:r>
              <a:rPr lang="en-US" dirty="0" smtClean="0"/>
              <a:t>General aerodynamics and parameters of VAWT </a:t>
            </a:r>
            <a:endParaRPr lang="en-US" dirty="0"/>
          </a:p>
        </p:txBody>
      </p:sp>
      <mc:AlternateContent xmlns:mc="http://schemas.openxmlformats.org/markup-compatibility/2006" xmlns:a14="http://schemas.microsoft.com/office/drawing/2010/main">
        <mc:Choice Requires="a14">
          <p:sp>
            <p:nvSpPr>
              <p:cNvPr id="7" name="Rectangle 6"/>
              <p:cNvSpPr/>
              <p:nvPr/>
            </p:nvSpPr>
            <p:spPr>
              <a:xfrm>
                <a:off x="7432964" y="848606"/>
                <a:ext cx="3007298" cy="6562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𝑇𝑖𝑝</m:t>
                      </m:r>
                      <m:r>
                        <a:rPr lang="en-US" b="0" i="1" smtClean="0">
                          <a:latin typeface="Cambria Math" panose="02040503050406030204" pitchFamily="18" charset="0"/>
                        </a:rPr>
                        <m:t> </m:t>
                      </m:r>
                      <m:r>
                        <a:rPr lang="en-US" b="0" i="1" smtClean="0">
                          <a:latin typeface="Cambria Math" panose="02040503050406030204" pitchFamily="18" charset="0"/>
                        </a:rPr>
                        <m:t>𝑠𝑝𝑒𝑒𝑑</m:t>
                      </m:r>
                      <m:r>
                        <a:rPr lang="en-US" b="0" i="1" smtClean="0">
                          <a:latin typeface="Cambria Math" panose="02040503050406030204" pitchFamily="18" charset="0"/>
                        </a:rPr>
                        <m:t> </m:t>
                      </m:r>
                      <m:r>
                        <a:rPr lang="en-US" b="0" i="1" smtClean="0">
                          <a:latin typeface="Cambria Math" panose="02040503050406030204" pitchFamily="18" charset="0"/>
                        </a:rPr>
                        <m:t>𝑟𝑎𝑡𝑖𝑜</m:t>
                      </m:r>
                      <m:r>
                        <a:rPr lang="en-US" b="0" i="1" smtClean="0">
                          <a:latin typeface="Cambria Math" panose="02040503050406030204" pitchFamily="18" charset="0"/>
                        </a:rPr>
                        <m:t>: </m:t>
                      </m:r>
                      <m:r>
                        <a:rPr lang="en-US" i="1" smtClean="0">
                          <a:latin typeface="Cambria Math" panose="02040503050406030204" pitchFamily="18" charset="0"/>
                        </a:rPr>
                        <m:t>𝑇𝑆𝑅</m:t>
                      </m:r>
                      <m:r>
                        <a:rPr lang="en-US" i="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𝑅</m:t>
                          </m:r>
                          <m:r>
                            <a:rPr lang="en-US" i="1">
                              <a:latin typeface="Cambria Math" panose="02040503050406030204" pitchFamily="18" charset="0"/>
                            </a:rPr>
                            <m:t>𝜔</m:t>
                          </m:r>
                        </m:num>
                        <m:den>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0">
                                  <a:latin typeface="Cambria Math" panose="02040503050406030204" pitchFamily="18" charset="0"/>
                                </a:rPr>
                                <m:t>∞</m:t>
                              </m:r>
                            </m:sub>
                          </m:sSub>
                        </m:den>
                      </m:f>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7432964" y="848606"/>
                <a:ext cx="3007298" cy="65620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8655842" y="1881370"/>
                <a:ext cx="1939249"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𝑆𝑜𝑙𝑖𝑑𝑖𝑡𝑦</m:t>
                      </m:r>
                      <m:r>
                        <a:rPr lang="en-US" b="0" i="1" smtClean="0">
                          <a:latin typeface="Cambria Math" panose="02040503050406030204" pitchFamily="18" charset="0"/>
                        </a:rPr>
                        <m:t>: </m:t>
                      </m:r>
                      <m:r>
                        <a:rPr lang="en-US" i="1" smtClean="0">
                          <a:latin typeface="Cambria Math" panose="02040503050406030204" pitchFamily="18" charset="0"/>
                        </a:rPr>
                        <m:t>𝜎</m:t>
                      </m:r>
                      <m:r>
                        <a:rPr lang="en-US" i="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𝑁𝑐</m:t>
                          </m:r>
                        </m:num>
                        <m:den>
                          <m:r>
                            <a:rPr lang="en-US" i="1">
                              <a:latin typeface="Cambria Math" panose="02040503050406030204" pitchFamily="18" charset="0"/>
                            </a:rPr>
                            <m:t>𝐷</m:t>
                          </m:r>
                        </m:den>
                      </m:f>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8655842" y="1881370"/>
                <a:ext cx="1939249" cy="6090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6555806" y="3261957"/>
                <a:ext cx="53864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𝑅𝑒𝑙𝑎𝑡𝑖𝑣𝑒</m:t>
                          </m:r>
                          <m:r>
                            <a:rPr lang="en-US" b="0" i="1" smtClean="0">
                              <a:latin typeface="Cambria Math" panose="02040503050406030204" pitchFamily="18" charset="0"/>
                            </a:rPr>
                            <m:t> </m:t>
                          </m:r>
                          <m:r>
                            <a:rPr lang="en-US" b="0" i="1" smtClean="0">
                              <a:latin typeface="Cambria Math" panose="02040503050406030204" pitchFamily="18" charset="0"/>
                            </a:rPr>
                            <m:t>𝑣𝑒𝑙𝑜𝑐𝑖𝑡𝑦</m:t>
                          </m:r>
                          <m:r>
                            <a:rPr lang="en-US" b="0" i="1" smtClean="0">
                              <a:latin typeface="Cambria Math" panose="02040503050406030204" pitchFamily="18" charset="0"/>
                            </a:rPr>
                            <m:t>: </m:t>
                          </m:r>
                          <m:r>
                            <a:rPr lang="en-US" i="1">
                              <a:latin typeface="Cambria Math" panose="02040503050406030204" pitchFamily="18" charset="0"/>
                            </a:rPr>
                            <m:t>𝑊</m:t>
                          </m:r>
                        </m:e>
                        <m:sup>
                          <m:r>
                            <a:rPr lang="en-US" i="0">
                              <a:latin typeface="Cambria Math" panose="02040503050406030204" pitchFamily="18" charset="0"/>
                            </a:rPr>
                            <m:t>2</m:t>
                          </m:r>
                        </m:sup>
                      </m:sSup>
                      <m:r>
                        <a:rPr lang="en-US" i="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𝑅</m:t>
                              </m:r>
                              <m:r>
                                <a:rPr lang="en-US" i="1">
                                  <a:latin typeface="Cambria Math" panose="02040503050406030204" pitchFamily="18" charset="0"/>
                                </a:rPr>
                                <m:t>𝜔</m:t>
                              </m:r>
                              <m:r>
                                <a:rPr lang="en-US" i="0">
                                  <a:latin typeface="Cambria Math" panose="02040503050406030204" pitchFamily="18" charset="0"/>
                                </a:rPr>
                                <m:t>−</m:t>
                              </m:r>
                              <m:r>
                                <a:rPr lang="en-US" i="1">
                                  <a:latin typeface="Cambria Math" panose="02040503050406030204" pitchFamily="18" charset="0"/>
                                </a:rPr>
                                <m:t>𝑉𝑠𝑖𝑛</m:t>
                              </m:r>
                              <m:r>
                                <a:rPr lang="en-US" i="1">
                                  <a:latin typeface="Cambria Math" panose="02040503050406030204" pitchFamily="18" charset="0"/>
                                </a:rPr>
                                <m:t>𝜃</m:t>
                              </m:r>
                            </m:e>
                          </m:d>
                        </m:e>
                        <m:sup>
                          <m:r>
                            <a:rPr lang="en-US" i="0">
                              <a:latin typeface="Cambria Math" panose="02040503050406030204" pitchFamily="18" charset="0"/>
                            </a:rPr>
                            <m:t>2</m:t>
                          </m:r>
                        </m:sup>
                      </m:sSup>
                      <m:r>
                        <a:rPr lang="en-US" i="0">
                          <a:latin typeface="Cambria Math" panose="02040503050406030204" pitchFamily="18" charset="0"/>
                        </a:rPr>
                        <m:t>+</m:t>
                      </m:r>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0">
                                      <a:latin typeface="Cambria Math" panose="02040503050406030204" pitchFamily="18" charset="0"/>
                                    </a:rPr>
                                    <m:t>2</m:t>
                                  </m:r>
                                </m:sup>
                              </m:sSup>
                              <m:r>
                                <m:rPr>
                                  <m:sty m:val="p"/>
                                </m:rPr>
                                <a:rPr lang="en-US" i="0">
                                  <a:latin typeface="Cambria Math" panose="02040503050406030204" pitchFamily="18" charset="0"/>
                                </a:rPr>
                                <m:t>cos</m:t>
                              </m:r>
                            </m:e>
                            <m:sup>
                              <m:r>
                                <a:rPr lang="en-US" i="0">
                                  <a:latin typeface="Cambria Math" panose="02040503050406030204" pitchFamily="18" charset="0"/>
                                </a:rPr>
                                <m:t>2</m:t>
                              </m:r>
                            </m:sup>
                          </m:sSup>
                        </m:fName>
                        <m:e>
                          <m:r>
                            <a:rPr lang="en-US" i="1">
                              <a:latin typeface="Cambria Math" panose="02040503050406030204" pitchFamily="18" charset="0"/>
                            </a:rPr>
                            <m:t>𝜃</m:t>
                          </m:r>
                        </m:e>
                      </m:func>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6555806" y="3261957"/>
                <a:ext cx="5386475" cy="369332"/>
              </a:xfrm>
              <a:prstGeom prst="rect">
                <a:avLst/>
              </a:prstGeom>
              <a:blipFill>
                <a:blip r:embed="rId7"/>
                <a:stretch>
                  <a:fillRect b="-14754"/>
                </a:stretch>
              </a:blipFill>
            </p:spPr>
            <p:txBody>
              <a:bodyPr/>
              <a:lstStyle/>
              <a:p>
                <a:r>
                  <a:rPr lang="en-US">
                    <a:noFill/>
                  </a:rPr>
                  <a:t> </a:t>
                </a:r>
              </a:p>
            </p:txBody>
          </p:sp>
        </mc:Fallback>
      </mc:AlternateContent>
      <p:cxnSp>
        <p:nvCxnSpPr>
          <p:cNvPr id="15" name="Elbow Connector 14"/>
          <p:cNvCxnSpPr>
            <a:endCxn id="4" idx="1"/>
          </p:cNvCxnSpPr>
          <p:nvPr/>
        </p:nvCxnSpPr>
        <p:spPr>
          <a:xfrm>
            <a:off x="355600" y="592360"/>
            <a:ext cx="584200" cy="184666"/>
          </a:xfrm>
          <a:prstGeom prst="bentConnector3">
            <a:avLst>
              <a:gd name="adj1" fmla="val 0"/>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9" name="Rectangle 28"/>
              <p:cNvSpPr/>
              <p:nvPr/>
            </p:nvSpPr>
            <p:spPr>
              <a:xfrm>
                <a:off x="6841090" y="4273492"/>
                <a:ext cx="4512710" cy="11043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𝐴𝑛𝑔𝑙𝑒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𝑎𝑡𝑡𝑎𝑐𝑘</m:t>
                      </m:r>
                      <m:r>
                        <a:rPr lang="en-US" b="0" i="1" smtClean="0">
                          <a:latin typeface="Cambria Math" panose="02040503050406030204" pitchFamily="18" charset="0"/>
                        </a:rPr>
                        <m:t>: </m:t>
                      </m:r>
                      <m:r>
                        <a:rPr lang="en-US" i="1" smtClean="0">
                          <a:latin typeface="Cambria Math" panose="02040503050406030204" pitchFamily="18" charset="0"/>
                        </a:rPr>
                        <m:t>𝛼</m:t>
                      </m:r>
                      <m:r>
                        <a:rPr lang="en-US" i="0">
                          <a:latin typeface="Cambria Math" panose="02040503050406030204" pitchFamily="18" charset="0"/>
                        </a:rPr>
                        <m:t>=</m:t>
                      </m:r>
                      <m:func>
                        <m:funcPr>
                          <m:ctrlPr>
                            <a:rPr lang="en-US" i="1">
                              <a:latin typeface="Cambria Math" panose="02040503050406030204" pitchFamily="18" charset="0"/>
                            </a:rPr>
                          </m:ctrlPr>
                        </m:funcPr>
                        <m:fName>
                          <m:r>
                            <m:rPr>
                              <m:sty m:val="p"/>
                            </m:rPr>
                            <a:rPr lang="en-US" i="0">
                              <a:latin typeface="Cambria Math" panose="02040503050406030204" pitchFamily="18" charset="0"/>
                            </a:rPr>
                            <m:t>atan</m:t>
                          </m:r>
                        </m:fName>
                        <m:e>
                          <m:f>
                            <m:fPr>
                              <m:ctrlPr>
                                <a:rPr lang="en-US" i="1">
                                  <a:latin typeface="Cambria Math" panose="02040503050406030204" pitchFamily="18" charset="0"/>
                                </a:rPr>
                              </m:ctrlPr>
                            </m:fPr>
                            <m:num>
                              <m:f>
                                <m:fPr>
                                  <m:ctrlPr>
                                    <a:rPr lang="en-US" i="1">
                                      <a:latin typeface="Cambria Math" panose="02040503050406030204" pitchFamily="18" charset="0"/>
                                    </a:rPr>
                                  </m:ctrlPr>
                                </m:fPr>
                                <m:num>
                                  <m:r>
                                    <a:rPr lang="en-US" i="1">
                                      <a:latin typeface="Cambria Math" panose="02040503050406030204" pitchFamily="18" charset="0"/>
                                    </a:rPr>
                                    <m:t>𝑉</m:t>
                                  </m:r>
                                </m:num>
                                <m:den>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0">
                                          <a:latin typeface="Cambria Math" panose="02040503050406030204" pitchFamily="18" charset="0"/>
                                        </a:rPr>
                                        <m:t>∞</m:t>
                                      </m:r>
                                    </m:sub>
                                  </m:sSub>
                                </m:den>
                              </m:f>
                              <m:func>
                                <m:funcPr>
                                  <m:ctrlPr>
                                    <a:rPr lang="en-US" i="1">
                                      <a:latin typeface="Cambria Math" panose="02040503050406030204" pitchFamily="18" charset="0"/>
                                    </a:rPr>
                                  </m:ctrlPr>
                                </m:funcPr>
                                <m:fName>
                                  <m:r>
                                    <m:rPr>
                                      <m:sty m:val="p"/>
                                    </m:rPr>
                                    <a:rPr lang="en-US" i="0">
                                      <a:latin typeface="Cambria Math" panose="02040503050406030204" pitchFamily="18" charset="0"/>
                                    </a:rPr>
                                    <m:t>cos</m:t>
                                  </m:r>
                                </m:fName>
                                <m:e>
                                  <m:r>
                                    <a:rPr lang="en-US" i="1">
                                      <a:latin typeface="Cambria Math" panose="02040503050406030204" pitchFamily="18" charset="0"/>
                                    </a:rPr>
                                    <m:t>𝜃</m:t>
                                  </m:r>
                                </m:e>
                              </m:func>
                            </m:num>
                            <m:den>
                              <m:r>
                                <a:rPr lang="en-US" i="1">
                                  <a:latin typeface="Cambria Math" panose="02040503050406030204" pitchFamily="18" charset="0"/>
                                </a:rPr>
                                <m:t>𝑇𝑆𝑅</m:t>
                              </m:r>
                              <m:r>
                                <a:rPr lang="en-US" i="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𝑉</m:t>
                                  </m:r>
                                </m:num>
                                <m:den>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0">
                                          <a:latin typeface="Cambria Math" panose="02040503050406030204" pitchFamily="18" charset="0"/>
                                        </a:rPr>
                                        <m:t>∞</m:t>
                                      </m:r>
                                    </m:sub>
                                  </m:sSub>
                                </m:den>
                              </m:f>
                              <m:r>
                                <a:rPr lang="en-US" i="1">
                                  <a:latin typeface="Cambria Math" panose="02040503050406030204" pitchFamily="18" charset="0"/>
                                </a:rPr>
                                <m:t>𝑠𝑖𝑛</m:t>
                              </m:r>
                              <m:r>
                                <a:rPr lang="en-US" i="1">
                                  <a:latin typeface="Cambria Math" panose="02040503050406030204" pitchFamily="18" charset="0"/>
                                </a:rPr>
                                <m:t>𝜃</m:t>
                              </m:r>
                            </m:den>
                          </m:f>
                        </m:e>
                      </m:func>
                    </m:oMath>
                  </m:oMathPara>
                </a14:m>
                <a:endParaRPr lang="en-US" dirty="0"/>
              </a:p>
            </p:txBody>
          </p:sp>
        </mc:Choice>
        <mc:Fallback xmlns="">
          <p:sp>
            <p:nvSpPr>
              <p:cNvPr id="29" name="Rectangle 28"/>
              <p:cNvSpPr>
                <a:spLocks noRot="1" noChangeAspect="1" noMove="1" noResize="1" noEditPoints="1" noAdjustHandles="1" noChangeArrowheads="1" noChangeShapeType="1" noTextEdit="1"/>
              </p:cNvSpPr>
              <p:nvPr/>
            </p:nvSpPr>
            <p:spPr>
              <a:xfrm>
                <a:off x="6841090" y="4273492"/>
                <a:ext cx="4512710" cy="1104341"/>
              </a:xfrm>
              <a:prstGeom prst="rect">
                <a:avLst/>
              </a:prstGeom>
              <a:blipFill>
                <a:blip r:embed="rId8"/>
                <a:stretch>
                  <a:fillRect/>
                </a:stretch>
              </a:blipFill>
            </p:spPr>
            <p:txBody>
              <a:bodyPr/>
              <a:lstStyle/>
              <a:p>
                <a:r>
                  <a:rPr lang="en-US">
                    <a:noFill/>
                  </a:rPr>
                  <a:t> </a:t>
                </a:r>
              </a:p>
            </p:txBody>
          </p:sp>
        </mc:Fallback>
      </mc:AlternateContent>
      <p:pic>
        <p:nvPicPr>
          <p:cNvPr id="8" name="Picture 7"/>
          <p:cNvPicPr>
            <a:picLocks noChangeAspect="1"/>
          </p:cNvPicPr>
          <p:nvPr/>
        </p:nvPicPr>
        <p:blipFill>
          <a:blip r:embed="rId9"/>
          <a:stretch>
            <a:fillRect/>
          </a:stretch>
        </p:blipFill>
        <p:spPr>
          <a:xfrm>
            <a:off x="188844" y="1331024"/>
            <a:ext cx="6440682" cy="2567470"/>
          </a:xfrm>
          <a:prstGeom prst="rect">
            <a:avLst/>
          </a:prstGeom>
        </p:spPr>
      </p:pic>
      <p:sp>
        <p:nvSpPr>
          <p:cNvPr id="10" name="TextBox 9"/>
          <p:cNvSpPr txBox="1"/>
          <p:nvPr/>
        </p:nvSpPr>
        <p:spPr>
          <a:xfrm>
            <a:off x="1399309" y="3898494"/>
            <a:ext cx="2592376" cy="307777"/>
          </a:xfrm>
          <a:prstGeom prst="rect">
            <a:avLst/>
          </a:prstGeom>
          <a:noFill/>
        </p:spPr>
        <p:txBody>
          <a:bodyPr wrap="none" rtlCol="0">
            <a:spAutoFit/>
          </a:bodyPr>
          <a:lstStyle/>
          <a:p>
            <a:r>
              <a:rPr lang="en-US" sz="1400" b="1" dirty="0" smtClean="0"/>
              <a:t>Blade element velocity diagram</a:t>
            </a:r>
            <a:endParaRPr lang="en-US" sz="1400" b="1" dirty="0"/>
          </a:p>
        </p:txBody>
      </p:sp>
    </p:spTree>
    <p:extLst>
      <p:ext uri="{BB962C8B-B14F-4D97-AF65-F5344CB8AC3E}">
        <p14:creationId xmlns:p14="http://schemas.microsoft.com/office/powerpoint/2010/main" val="30111436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EEB138E-CAC8-4B8E-A6CA-852CB4FDFC76}" type="slidenum">
              <a:rPr lang="en-US" smtClean="0"/>
              <a:t>7</a:t>
            </a:fld>
            <a:endParaRPr lang="en-US"/>
          </a:p>
        </p:txBody>
      </p:sp>
      <p:pic>
        <p:nvPicPr>
          <p:cNvPr id="3" name="Picture 2"/>
          <p:cNvPicPr/>
          <p:nvPr/>
        </p:nvPicPr>
        <p:blipFill>
          <a:blip r:embed="rId3"/>
          <a:stretch>
            <a:fillRect/>
          </a:stretch>
        </p:blipFill>
        <p:spPr>
          <a:xfrm>
            <a:off x="977600" y="1221739"/>
            <a:ext cx="4678045" cy="2924175"/>
          </a:xfrm>
          <a:prstGeom prst="rect">
            <a:avLst/>
          </a:prstGeom>
        </p:spPr>
      </p:pic>
      <p:sp>
        <p:nvSpPr>
          <p:cNvPr id="4" name="TextBox 3"/>
          <p:cNvSpPr txBox="1"/>
          <p:nvPr/>
        </p:nvSpPr>
        <p:spPr>
          <a:xfrm>
            <a:off x="188844" y="223028"/>
            <a:ext cx="3268908" cy="369332"/>
          </a:xfrm>
          <a:prstGeom prst="rect">
            <a:avLst/>
          </a:prstGeom>
          <a:noFill/>
        </p:spPr>
        <p:txBody>
          <a:bodyPr wrap="none" rtlCol="0">
            <a:spAutoFit/>
          </a:bodyPr>
          <a:lstStyle/>
          <a:p>
            <a:r>
              <a:rPr lang="en-US" b="1" dirty="0" smtClean="0">
                <a:latin typeface="Times New Roman" panose="02020603050405020304" pitchFamily="18" charset="0"/>
                <a:cs typeface="Times New Roman" panose="02020603050405020304" pitchFamily="18" charset="0"/>
              </a:rPr>
              <a:t>3. AERODYNAMICS MODEL</a:t>
            </a:r>
          </a:p>
        </p:txBody>
      </p:sp>
      <p:cxnSp>
        <p:nvCxnSpPr>
          <p:cNvPr id="6" name="Elbow Connector 5"/>
          <p:cNvCxnSpPr/>
          <p:nvPr/>
        </p:nvCxnSpPr>
        <p:spPr>
          <a:xfrm>
            <a:off x="355600" y="592360"/>
            <a:ext cx="584200" cy="184666"/>
          </a:xfrm>
          <a:prstGeom prst="bentConnector3">
            <a:avLst>
              <a:gd name="adj1" fmla="val 0"/>
            </a:avLst>
          </a:prstGeom>
          <a:ln>
            <a:tailEnd type="triangle"/>
          </a:ln>
        </p:spPr>
        <p:style>
          <a:lnRef idx="2">
            <a:schemeClr val="dk1"/>
          </a:lnRef>
          <a:fillRef idx="0">
            <a:schemeClr val="dk1"/>
          </a:fillRef>
          <a:effectRef idx="1">
            <a:schemeClr val="dk1"/>
          </a:effectRef>
          <a:fontRef idx="minor">
            <a:schemeClr val="tx1"/>
          </a:fontRef>
        </p:style>
      </p:cxnSp>
      <p:sp>
        <p:nvSpPr>
          <p:cNvPr id="7" name="TextBox 6"/>
          <p:cNvSpPr txBox="1"/>
          <p:nvPr/>
        </p:nvSpPr>
        <p:spPr>
          <a:xfrm>
            <a:off x="939800" y="592360"/>
            <a:ext cx="2326278" cy="369332"/>
          </a:xfrm>
          <a:prstGeom prst="rect">
            <a:avLst/>
          </a:prstGeom>
          <a:noFill/>
        </p:spPr>
        <p:txBody>
          <a:bodyPr wrap="none" rtlCol="0">
            <a:spAutoFit/>
          </a:bodyPr>
          <a:lstStyle/>
          <a:p>
            <a:r>
              <a:rPr lang="en-US" dirty="0" smtClean="0"/>
              <a:t>Blade Element Method</a:t>
            </a:r>
            <a:endParaRPr lang="en-US" dirty="0"/>
          </a:p>
        </p:txBody>
      </p:sp>
      <p:pic>
        <p:nvPicPr>
          <p:cNvPr id="8" name="Picture 7"/>
          <p:cNvPicPr/>
          <p:nvPr/>
        </p:nvPicPr>
        <p:blipFill>
          <a:blip r:embed="rId4"/>
          <a:stretch>
            <a:fillRect/>
          </a:stretch>
        </p:blipFill>
        <p:spPr>
          <a:xfrm>
            <a:off x="6426200" y="1213167"/>
            <a:ext cx="3987800" cy="2941320"/>
          </a:xfrm>
          <a:prstGeom prst="rect">
            <a:avLst/>
          </a:prstGeom>
        </p:spPr>
      </p:pic>
      <mc:AlternateContent xmlns:mc="http://schemas.openxmlformats.org/markup-compatibility/2006" xmlns:a14="http://schemas.microsoft.com/office/drawing/2010/main">
        <mc:Choice Requires="a14">
          <p:sp>
            <p:nvSpPr>
              <p:cNvPr id="9" name="Rectangle 8"/>
              <p:cNvSpPr/>
              <p:nvPr/>
            </p:nvSpPr>
            <p:spPr>
              <a:xfrm>
                <a:off x="3378034" y="4904101"/>
                <a:ext cx="455522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𝑇h𝑟𝑢𝑠𝑡</m:t>
                      </m:r>
                      <m:d>
                        <m:dPr>
                          <m:ctrlPr>
                            <a:rPr lang="en-US" i="1">
                              <a:latin typeface="Cambria Math" panose="02040503050406030204" pitchFamily="18" charset="0"/>
                            </a:rPr>
                          </m:ctrlPr>
                        </m:dPr>
                        <m:e>
                          <m:r>
                            <a:rPr lang="en-US" i="1">
                              <a:latin typeface="Cambria Math" panose="02040503050406030204" pitchFamily="18" charset="0"/>
                            </a:rPr>
                            <m:t>𝑝𝑎𝑟𝑎𝑙𝑙𝑒𝑙</m:t>
                          </m:r>
                          <m:r>
                            <a:rPr lang="en-US" i="0">
                              <a:latin typeface="Cambria Math" panose="02040503050406030204" pitchFamily="18" charset="0"/>
                            </a:rPr>
                            <m:t> </m:t>
                          </m:r>
                          <m:r>
                            <a:rPr lang="en-US" i="1">
                              <a:latin typeface="Cambria Math" panose="02040503050406030204" pitchFamily="18" charset="0"/>
                            </a:rPr>
                            <m:t>𝑡𝑜</m:t>
                          </m:r>
                          <m:r>
                            <a:rPr lang="en-US" i="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0">
                                  <a:latin typeface="Cambria Math" panose="02040503050406030204" pitchFamily="18" charset="0"/>
                                </a:rPr>
                                <m:t>∞</m:t>
                              </m:r>
                            </m:sub>
                          </m:sSub>
                        </m:e>
                      </m:d>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𝑁</m:t>
                          </m:r>
                        </m:sub>
                      </m:sSub>
                      <m:r>
                        <a:rPr lang="en-US" i="1">
                          <a:latin typeface="Cambria Math" panose="02040503050406030204" pitchFamily="18" charset="0"/>
                        </a:rPr>
                        <m:t>𝑐𝑜𝑠</m:t>
                      </m:r>
                      <m:r>
                        <a:rPr lang="en-US" i="1">
                          <a:latin typeface="Cambria Math" panose="02040503050406030204" pitchFamily="18" charset="0"/>
                        </a:rPr>
                        <m:t>𝜃</m:t>
                      </m:r>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𝑇</m:t>
                          </m:r>
                        </m:sub>
                      </m:sSub>
                      <m:r>
                        <a:rPr lang="en-US" i="1">
                          <a:latin typeface="Cambria Math" panose="02040503050406030204" pitchFamily="18" charset="0"/>
                        </a:rPr>
                        <m:t>𝑠𝑖𝑛</m:t>
                      </m:r>
                      <m:r>
                        <a:rPr lang="en-US" i="1">
                          <a:latin typeface="Cambria Math" panose="02040503050406030204" pitchFamily="18" charset="0"/>
                        </a:rPr>
                        <m:t>𝜃</m:t>
                      </m:r>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3378034" y="4904101"/>
                <a:ext cx="4555221" cy="369332"/>
              </a:xfrm>
              <a:prstGeom prst="rect">
                <a:avLst/>
              </a:prstGeom>
              <a:blipFill>
                <a:blip r:embed="rId5"/>
                <a:stretch>
                  <a:fillRect b="-14754"/>
                </a:stretch>
              </a:blipFill>
            </p:spPr>
            <p:txBody>
              <a:bodyPr/>
              <a:lstStyle/>
              <a:p>
                <a:r>
                  <a:rPr lang="en-US">
                    <a:noFill/>
                  </a:rPr>
                  <a:t> </a:t>
                </a:r>
              </a:p>
            </p:txBody>
          </p:sp>
        </mc:Fallback>
      </mc:AlternateContent>
      <p:sp>
        <p:nvSpPr>
          <p:cNvPr id="5" name="Rectangle 4"/>
          <p:cNvSpPr/>
          <p:nvPr/>
        </p:nvSpPr>
        <p:spPr>
          <a:xfrm>
            <a:off x="1620213" y="4252072"/>
            <a:ext cx="3724033" cy="307777"/>
          </a:xfrm>
          <a:prstGeom prst="rect">
            <a:avLst/>
          </a:prstGeom>
        </p:spPr>
        <p:txBody>
          <a:bodyPr wrap="none">
            <a:spAutoFit/>
          </a:bodyPr>
          <a:lstStyle/>
          <a:p>
            <a:r>
              <a:rPr lang="en-US" sz="1400" b="1" dirty="0">
                <a:latin typeface="Times New Roman" panose="02020603050405020304" pitchFamily="18" charset="0"/>
                <a:ea typeface="MS Mincho"/>
              </a:rPr>
              <a:t>Force coefficients of a blade element </a:t>
            </a:r>
            <a:r>
              <a:rPr lang="en-US" sz="1400" b="1" dirty="0" smtClean="0">
                <a:latin typeface="Times New Roman" panose="02020603050405020304" pitchFamily="18" charset="0"/>
                <a:ea typeface="MS Mincho"/>
              </a:rPr>
              <a:t>airfoil[1] </a:t>
            </a:r>
            <a:endParaRPr lang="en-US" sz="1400" b="1" dirty="0"/>
          </a:p>
        </p:txBody>
      </p:sp>
      <p:sp>
        <p:nvSpPr>
          <p:cNvPr id="10" name="Rectangle 9"/>
          <p:cNvSpPr/>
          <p:nvPr/>
        </p:nvSpPr>
        <p:spPr>
          <a:xfrm>
            <a:off x="6426200" y="4252072"/>
            <a:ext cx="4555991" cy="307777"/>
          </a:xfrm>
          <a:prstGeom prst="rect">
            <a:avLst/>
          </a:prstGeom>
        </p:spPr>
        <p:txBody>
          <a:bodyPr wrap="none">
            <a:spAutoFit/>
          </a:bodyPr>
          <a:lstStyle/>
          <a:p>
            <a:r>
              <a:rPr lang="en-US" sz="1400" b="1" dirty="0">
                <a:latin typeface="Times New Roman" panose="02020603050405020304" pitchFamily="18" charset="0"/>
                <a:ea typeface="MS Mincho"/>
              </a:rPr>
              <a:t>Forces on a blade element airfoil in a horizontal </a:t>
            </a:r>
            <a:r>
              <a:rPr lang="en-US" sz="1400" b="1" dirty="0" smtClean="0">
                <a:latin typeface="Times New Roman" panose="02020603050405020304" pitchFamily="18" charset="0"/>
                <a:ea typeface="MS Mincho"/>
              </a:rPr>
              <a:t>plane[1] </a:t>
            </a:r>
            <a:endParaRPr lang="en-US" sz="1400" b="1" dirty="0"/>
          </a:p>
        </p:txBody>
      </p:sp>
      <mc:AlternateContent xmlns:mc="http://schemas.openxmlformats.org/markup-compatibility/2006" xmlns:a14="http://schemas.microsoft.com/office/drawing/2010/main">
        <mc:Choice Requires="a14">
          <p:sp>
            <p:nvSpPr>
              <p:cNvPr id="11" name="Rectangle 10"/>
              <p:cNvSpPr/>
              <p:nvPr/>
            </p:nvSpPr>
            <p:spPr>
              <a:xfrm>
                <a:off x="5319270" y="5318036"/>
                <a:ext cx="2613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𝑇h</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𝑁</m:t>
                          </m:r>
                        </m:sub>
                      </m:sSub>
                      <m:r>
                        <a:rPr lang="en-US" i="1">
                          <a:latin typeface="Cambria Math" panose="02040503050406030204" pitchFamily="18" charset="0"/>
                        </a:rPr>
                        <m:t>𝑐𝑜𝑠</m:t>
                      </m:r>
                      <m:r>
                        <a:rPr lang="en-US" i="1">
                          <a:latin typeface="Cambria Math" panose="02040503050406030204" pitchFamily="18" charset="0"/>
                        </a:rPr>
                        <m:t>𝜃</m:t>
                      </m:r>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𝑇</m:t>
                          </m:r>
                        </m:sub>
                      </m:sSub>
                      <m:r>
                        <a:rPr lang="en-US" i="1">
                          <a:latin typeface="Cambria Math" panose="02040503050406030204" pitchFamily="18" charset="0"/>
                        </a:rPr>
                        <m:t>𝑠𝑖𝑛</m:t>
                      </m:r>
                      <m:r>
                        <a:rPr lang="en-US" i="1">
                          <a:latin typeface="Cambria Math" panose="02040503050406030204" pitchFamily="18" charset="0"/>
                        </a:rPr>
                        <m:t>𝜃</m:t>
                      </m:r>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5319270" y="5318036"/>
                <a:ext cx="2613985" cy="369332"/>
              </a:xfrm>
              <a:prstGeom prst="rect">
                <a:avLst/>
              </a:prstGeom>
              <a:blipFill>
                <a:blip r:embed="rId6"/>
                <a:stretch>
                  <a:fillRect b="-1639"/>
                </a:stretch>
              </a:blipFill>
            </p:spPr>
            <p:txBody>
              <a:bodyPr/>
              <a:lstStyle/>
              <a:p>
                <a:r>
                  <a:rPr lang="en-US">
                    <a:noFill/>
                  </a:rPr>
                  <a:t> </a:t>
                </a:r>
              </a:p>
            </p:txBody>
          </p:sp>
        </mc:Fallback>
      </mc:AlternateContent>
    </p:spTree>
    <p:extLst>
      <p:ext uri="{BB962C8B-B14F-4D97-AF65-F5344CB8AC3E}">
        <p14:creationId xmlns:p14="http://schemas.microsoft.com/office/powerpoint/2010/main" val="41597087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EEB138E-CAC8-4B8E-A6CA-852CB4FDFC76}" type="slidenum">
              <a:rPr lang="en-US" smtClean="0"/>
              <a:t>8</a:t>
            </a:fld>
            <a:endParaRPr lang="en-US"/>
          </a:p>
        </p:txBody>
      </p:sp>
      <p:sp>
        <p:nvSpPr>
          <p:cNvPr id="3" name="TextBox 2"/>
          <p:cNvSpPr txBox="1"/>
          <p:nvPr/>
        </p:nvSpPr>
        <p:spPr>
          <a:xfrm>
            <a:off x="188844" y="223028"/>
            <a:ext cx="3268908" cy="369332"/>
          </a:xfrm>
          <a:prstGeom prst="rect">
            <a:avLst/>
          </a:prstGeom>
          <a:noFill/>
        </p:spPr>
        <p:txBody>
          <a:bodyPr wrap="none" rtlCol="0">
            <a:spAutoFit/>
          </a:bodyPr>
          <a:lstStyle/>
          <a:p>
            <a:r>
              <a:rPr lang="en-US" b="1" dirty="0" smtClean="0">
                <a:latin typeface="Times New Roman" panose="02020603050405020304" pitchFamily="18" charset="0"/>
                <a:cs typeface="Times New Roman" panose="02020603050405020304" pitchFamily="18" charset="0"/>
              </a:rPr>
              <a:t>3. AERODYNAMICS MODEL</a:t>
            </a:r>
          </a:p>
        </p:txBody>
      </p:sp>
      <p:cxnSp>
        <p:nvCxnSpPr>
          <p:cNvPr id="4" name="Elbow Connector 3"/>
          <p:cNvCxnSpPr/>
          <p:nvPr/>
        </p:nvCxnSpPr>
        <p:spPr>
          <a:xfrm>
            <a:off x="355600" y="592360"/>
            <a:ext cx="584200" cy="184666"/>
          </a:xfrm>
          <a:prstGeom prst="bentConnector3">
            <a:avLst>
              <a:gd name="adj1" fmla="val 0"/>
            </a:avLst>
          </a:prstGeom>
          <a:ln>
            <a:tailEnd type="triangle"/>
          </a:ln>
        </p:spPr>
        <p:style>
          <a:lnRef idx="2">
            <a:schemeClr val="dk1"/>
          </a:lnRef>
          <a:fillRef idx="0">
            <a:schemeClr val="dk1"/>
          </a:fillRef>
          <a:effectRef idx="1">
            <a:schemeClr val="dk1"/>
          </a:effectRef>
          <a:fontRef idx="minor">
            <a:schemeClr val="tx1"/>
          </a:fontRef>
        </p:style>
      </p:cxnSp>
      <p:sp>
        <p:nvSpPr>
          <p:cNvPr id="5" name="TextBox 4"/>
          <p:cNvSpPr txBox="1"/>
          <p:nvPr/>
        </p:nvSpPr>
        <p:spPr>
          <a:xfrm>
            <a:off x="939800" y="592360"/>
            <a:ext cx="2037737" cy="369332"/>
          </a:xfrm>
          <a:prstGeom prst="rect">
            <a:avLst/>
          </a:prstGeom>
          <a:noFill/>
        </p:spPr>
        <p:txBody>
          <a:bodyPr wrap="none" rtlCol="0">
            <a:spAutoFit/>
          </a:bodyPr>
          <a:lstStyle/>
          <a:p>
            <a:r>
              <a:rPr lang="en-US" b="1" smtClean="0"/>
              <a:t>Momentum theory</a:t>
            </a:r>
            <a:endParaRPr lang="en-US" b="1" dirty="0"/>
          </a:p>
        </p:txBody>
      </p:sp>
      <p:pic>
        <p:nvPicPr>
          <p:cNvPr id="6" name="Picture 5"/>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7353935" y="684693"/>
            <a:ext cx="4126865" cy="3135377"/>
          </a:xfrm>
          <a:prstGeom prst="rect">
            <a:avLst/>
          </a:prstGeom>
        </p:spPr>
      </p:pic>
      <p:sp>
        <p:nvSpPr>
          <p:cNvPr id="7" name="Rectangle 6"/>
          <p:cNvSpPr/>
          <p:nvPr/>
        </p:nvSpPr>
        <p:spPr>
          <a:xfrm>
            <a:off x="451166" y="1331024"/>
            <a:ext cx="6096000" cy="1200329"/>
          </a:xfrm>
          <a:prstGeom prst="rect">
            <a:avLst/>
          </a:prstGeom>
        </p:spPr>
        <p:txBody>
          <a:bodyPr>
            <a:spAutoFit/>
          </a:bodyPr>
          <a:lstStyle/>
          <a:p>
            <a:r>
              <a:rPr lang="en-US" dirty="0">
                <a:latin typeface="Times New Roman" panose="02020603050405020304" pitchFamily="18" charset="0"/>
                <a:ea typeface="MS Mincho"/>
              </a:rPr>
              <a:t>A simple model, generally attributed to Betz (1926), can be used to determine the power from an ideal turbine rotor, the thrust of the wind on the ideal rotor, and the effect of the rotor operation on the local wind field</a:t>
            </a:r>
            <a:endParaRPr lang="en-US" dirty="0"/>
          </a:p>
        </p:txBody>
      </p:sp>
      <p:sp>
        <p:nvSpPr>
          <p:cNvPr id="8" name="Rectangle 7"/>
          <p:cNvSpPr/>
          <p:nvPr/>
        </p:nvSpPr>
        <p:spPr>
          <a:xfrm>
            <a:off x="249775" y="3135911"/>
            <a:ext cx="3572453" cy="369332"/>
          </a:xfrm>
          <a:prstGeom prst="rect">
            <a:avLst/>
          </a:prstGeom>
        </p:spPr>
        <p:txBody>
          <a:bodyPr wrap="none">
            <a:spAutoFit/>
          </a:bodyPr>
          <a:lstStyle/>
          <a:p>
            <a:r>
              <a:rPr lang="en-US" b="1" dirty="0">
                <a:latin typeface="Times New Roman" panose="02020603050405020304" pitchFamily="18" charset="0"/>
                <a:ea typeface="MS Mincho"/>
              </a:rPr>
              <a:t>Conservation of linear momentum</a:t>
            </a:r>
            <a:endParaRPr lang="en-US" b="1" dirty="0"/>
          </a:p>
        </p:txBody>
      </p:sp>
      <p:sp>
        <p:nvSpPr>
          <p:cNvPr id="9" name="Rectangle 8"/>
          <p:cNvSpPr/>
          <p:nvPr/>
        </p:nvSpPr>
        <p:spPr>
          <a:xfrm>
            <a:off x="4754055" y="3135911"/>
            <a:ext cx="2044149" cy="369332"/>
          </a:xfrm>
          <a:prstGeom prst="rect">
            <a:avLst/>
          </a:prstGeom>
        </p:spPr>
        <p:txBody>
          <a:bodyPr wrap="none">
            <a:spAutoFit/>
          </a:bodyPr>
          <a:lstStyle/>
          <a:p>
            <a:r>
              <a:rPr lang="en-US" b="1" dirty="0">
                <a:latin typeface="Times New Roman" panose="02020603050405020304" pitchFamily="18" charset="0"/>
                <a:ea typeface="MS Mincho"/>
              </a:rPr>
              <a:t>Bernoulli function </a:t>
            </a:r>
            <a:endParaRPr lang="en-US" b="1" dirty="0"/>
          </a:p>
        </p:txBody>
      </p:sp>
      <mc:AlternateContent xmlns:mc="http://schemas.openxmlformats.org/markup-compatibility/2006" xmlns:a14="http://schemas.microsoft.com/office/drawing/2010/main">
        <mc:Choice Requires="a14">
          <p:sp>
            <p:nvSpPr>
              <p:cNvPr id="10" name="Rectangle 9"/>
              <p:cNvSpPr/>
              <p:nvPr/>
            </p:nvSpPr>
            <p:spPr>
              <a:xfrm>
                <a:off x="5080656" y="4479133"/>
                <a:ext cx="167994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𝑉</m:t>
                      </m:r>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0">
                              <a:latin typeface="Cambria Math" panose="02040503050406030204" pitchFamily="18" charset="0"/>
                            </a:rPr>
                            <m:t>∞</m:t>
                          </m:r>
                        </m:sub>
                      </m:sSub>
                      <m:d>
                        <m:dPr>
                          <m:ctrlPr>
                            <a:rPr lang="en-US" i="1">
                              <a:latin typeface="Cambria Math" panose="02040503050406030204" pitchFamily="18" charset="0"/>
                            </a:rPr>
                          </m:ctrlPr>
                        </m:dPr>
                        <m:e>
                          <m:r>
                            <a:rPr lang="en-US" i="0">
                              <a:latin typeface="Cambria Math" panose="02040503050406030204" pitchFamily="18" charset="0"/>
                            </a:rPr>
                            <m:t>1−</m:t>
                          </m:r>
                          <m:r>
                            <a:rPr lang="en-US" i="1">
                              <a:latin typeface="Cambria Math" panose="02040503050406030204" pitchFamily="18" charset="0"/>
                            </a:rPr>
                            <m:t>𝑎</m:t>
                          </m:r>
                        </m:e>
                      </m:d>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5080656" y="4479133"/>
                <a:ext cx="1679947"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2318803" y="4359260"/>
                <a:ext cx="1503425"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𝑊</m:t>
                              </m:r>
                            </m:sub>
                          </m:sSub>
                        </m:num>
                        <m:den>
                          <m:r>
                            <a:rPr lang="en-US" i="1">
                              <a:latin typeface="Cambria Math" panose="02040503050406030204" pitchFamily="18" charset="0"/>
                            </a:rPr>
                            <m:t>2</m:t>
                          </m:r>
                        </m:den>
                      </m:f>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2318803" y="4359260"/>
                <a:ext cx="1503425" cy="6090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8443286" y="4479133"/>
                <a:ext cx="194816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𝑊</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0">
                              <a:latin typeface="Cambria Math" panose="02040503050406030204" pitchFamily="18" charset="0"/>
                            </a:rPr>
                            <m:t>∞</m:t>
                          </m:r>
                        </m:sub>
                      </m:sSub>
                      <m:d>
                        <m:dPr>
                          <m:ctrlPr>
                            <a:rPr lang="en-US" i="1">
                              <a:latin typeface="Cambria Math" panose="02040503050406030204" pitchFamily="18" charset="0"/>
                            </a:rPr>
                          </m:ctrlPr>
                        </m:dPr>
                        <m:e>
                          <m:r>
                            <a:rPr lang="en-US" i="0">
                              <a:latin typeface="Cambria Math" panose="02040503050406030204" pitchFamily="18" charset="0"/>
                            </a:rPr>
                            <m:t>1−2</m:t>
                          </m:r>
                          <m:r>
                            <a:rPr lang="en-US" i="1">
                              <a:latin typeface="Cambria Math" panose="02040503050406030204" pitchFamily="18" charset="0"/>
                            </a:rPr>
                            <m:t>𝑎</m:t>
                          </m:r>
                        </m:e>
                      </m:d>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8443286" y="4479133"/>
                <a:ext cx="1948162" cy="369332"/>
              </a:xfrm>
              <a:prstGeom prst="rect">
                <a:avLst/>
              </a:prstGeom>
              <a:blipFill>
                <a:blip r:embed="rId7"/>
                <a:stretch>
                  <a:fillRect b="-1667"/>
                </a:stretch>
              </a:blipFill>
            </p:spPr>
            <p:txBody>
              <a:bodyPr/>
              <a:lstStyle/>
              <a:p>
                <a:r>
                  <a:rPr lang="en-US">
                    <a:noFill/>
                  </a:rPr>
                  <a:t> </a:t>
                </a:r>
              </a:p>
            </p:txBody>
          </p:sp>
        </mc:Fallback>
      </mc:AlternateContent>
      <p:sp>
        <p:nvSpPr>
          <p:cNvPr id="13" name="Rectangle 12"/>
          <p:cNvSpPr/>
          <p:nvPr/>
        </p:nvSpPr>
        <p:spPr>
          <a:xfrm>
            <a:off x="7849502" y="3820070"/>
            <a:ext cx="3344121" cy="307777"/>
          </a:xfrm>
          <a:prstGeom prst="rect">
            <a:avLst/>
          </a:prstGeom>
        </p:spPr>
        <p:txBody>
          <a:bodyPr wrap="none">
            <a:spAutoFit/>
          </a:bodyPr>
          <a:lstStyle/>
          <a:p>
            <a:r>
              <a:rPr lang="en-US" sz="1400" b="1" dirty="0">
                <a:latin typeface="Times New Roman" panose="02020603050405020304" pitchFamily="18" charset="0"/>
                <a:ea typeface="MS Mincho"/>
              </a:rPr>
              <a:t>Actuator disc model of a wind </a:t>
            </a:r>
            <a:r>
              <a:rPr lang="en-US" sz="1400" b="1" dirty="0" smtClean="0">
                <a:latin typeface="Times New Roman" panose="02020603050405020304" pitchFamily="18" charset="0"/>
                <a:ea typeface="MS Mincho"/>
              </a:rPr>
              <a:t>turbine[2] </a:t>
            </a:r>
            <a:endParaRPr lang="en-US" sz="1400" b="1" dirty="0"/>
          </a:p>
        </p:txBody>
      </p:sp>
      <mc:AlternateContent xmlns:mc="http://schemas.openxmlformats.org/markup-compatibility/2006" xmlns:a14="http://schemas.microsoft.com/office/drawing/2010/main">
        <mc:Choice Requires="a14">
          <p:sp>
            <p:nvSpPr>
              <p:cNvPr id="14" name="Rectangle 13"/>
              <p:cNvSpPr/>
              <p:nvPr/>
            </p:nvSpPr>
            <p:spPr>
              <a:xfrm>
                <a:off x="2318803" y="5494796"/>
                <a:ext cx="18894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𝑃</m:t>
                          </m:r>
                        </m:sub>
                      </m:sSub>
                      <m:r>
                        <a:rPr lang="en-US" i="0" smtClean="0">
                          <a:latin typeface="Cambria Math" panose="02040503050406030204" pitchFamily="18" charset="0"/>
                        </a:rPr>
                        <m:t>=</m:t>
                      </m:r>
                      <m:r>
                        <a:rPr lang="en-US" i="0">
                          <a:latin typeface="Cambria Math" panose="02040503050406030204" pitchFamily="18" charset="0"/>
                        </a:rPr>
                        <m:t>4</m:t>
                      </m:r>
                      <m:r>
                        <a:rPr lang="en-US" i="1">
                          <a:latin typeface="Cambria Math" panose="02040503050406030204" pitchFamily="18" charset="0"/>
                        </a:rPr>
                        <m:t>𝑎</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0">
                                  <a:latin typeface="Cambria Math" panose="02040503050406030204" pitchFamily="18" charset="0"/>
                                </a:rPr>
                                <m:t>1−</m:t>
                              </m:r>
                              <m:r>
                                <a:rPr lang="en-US" i="1">
                                  <a:latin typeface="Cambria Math" panose="02040503050406030204" pitchFamily="18" charset="0"/>
                                </a:rPr>
                                <m:t>𝑎</m:t>
                              </m:r>
                            </m:e>
                          </m:d>
                        </m:e>
                        <m:sup>
                          <m:r>
                            <a:rPr lang="en-US" i="0">
                              <a:latin typeface="Cambria Math" panose="02040503050406030204" pitchFamily="18" charset="0"/>
                            </a:rPr>
                            <m:t>2</m:t>
                          </m:r>
                        </m:sup>
                      </m:sSup>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2318803" y="5494796"/>
                <a:ext cx="1889428"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5080656" y="5287662"/>
                <a:ext cx="2539092" cy="6117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𝑃</m:t>
                          </m:r>
                          <m:r>
                            <a:rPr lang="en-US" i="0">
                              <a:latin typeface="Cambria Math" panose="02040503050406030204" pitchFamily="18" charset="0"/>
                            </a:rPr>
                            <m:t>,</m:t>
                          </m:r>
                          <m:r>
                            <a:rPr lang="en-US" i="1">
                              <a:latin typeface="Cambria Math" panose="02040503050406030204" pitchFamily="18" charset="0"/>
                            </a:rPr>
                            <m:t>𝑚𝑎𝑥</m:t>
                          </m:r>
                        </m:sub>
                      </m:sSub>
                      <m:r>
                        <a:rPr lang="en-US" i="0">
                          <a:latin typeface="Cambria Math" panose="02040503050406030204" pitchFamily="18" charset="0"/>
                        </a:rPr>
                        <m:t>=</m:t>
                      </m:r>
                      <m:f>
                        <m:fPr>
                          <m:ctrlPr>
                            <a:rPr lang="en-US" i="1">
                              <a:latin typeface="Cambria Math" panose="02040503050406030204" pitchFamily="18" charset="0"/>
                            </a:rPr>
                          </m:ctrlPr>
                        </m:fPr>
                        <m:num>
                          <m:r>
                            <a:rPr lang="en-US" i="0">
                              <a:latin typeface="Cambria Math" panose="02040503050406030204" pitchFamily="18" charset="0"/>
                            </a:rPr>
                            <m:t>16</m:t>
                          </m:r>
                        </m:num>
                        <m:den>
                          <m:r>
                            <a:rPr lang="en-US" i="0">
                              <a:latin typeface="Cambria Math" panose="02040503050406030204" pitchFamily="18" charset="0"/>
                            </a:rPr>
                            <m:t>27</m:t>
                          </m:r>
                        </m:den>
                      </m:f>
                      <m:r>
                        <a:rPr lang="en-US" i="0">
                          <a:latin typeface="Cambria Math" panose="02040503050406030204" pitchFamily="18" charset="0"/>
                        </a:rPr>
                        <m:t>=</m:t>
                      </m:r>
                      <m:r>
                        <a:rPr lang="en-US" b="0" i="0" smtClean="0">
                          <a:latin typeface="Cambria Math" panose="02040503050406030204" pitchFamily="18" charset="0"/>
                        </a:rPr>
                        <m:t>0.</m:t>
                      </m:r>
                      <m:r>
                        <a:rPr lang="en-US" i="0">
                          <a:latin typeface="Cambria Math" panose="02040503050406030204" pitchFamily="18" charset="0"/>
                        </a:rPr>
                        <m:t>5926 </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5080656" y="5287662"/>
                <a:ext cx="2539092" cy="61177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8492173" y="5328569"/>
                <a:ext cx="10618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𝑎</m:t>
                      </m:r>
                      <m:r>
                        <a:rPr lang="en-US" i="0">
                          <a:latin typeface="Cambria Math" panose="02040503050406030204" pitchFamily="18" charset="0"/>
                        </a:rPr>
                        <m:t>=</m:t>
                      </m:r>
                      <m:f>
                        <m:fPr>
                          <m:type m:val="lin"/>
                          <m:ctrlPr>
                            <a:rPr lang="en-US" i="1">
                              <a:latin typeface="Cambria Math" panose="02040503050406030204" pitchFamily="18" charset="0"/>
                            </a:rPr>
                          </m:ctrlPr>
                        </m:fPr>
                        <m:num>
                          <m:r>
                            <a:rPr lang="en-US" i="0">
                              <a:latin typeface="Cambria Math" panose="02040503050406030204" pitchFamily="18" charset="0"/>
                            </a:rPr>
                            <m:t>1</m:t>
                          </m:r>
                        </m:num>
                        <m:den>
                          <m:r>
                            <a:rPr lang="en-US" i="0">
                              <a:latin typeface="Cambria Math" panose="02040503050406030204" pitchFamily="18" charset="0"/>
                            </a:rPr>
                            <m:t>3</m:t>
                          </m:r>
                        </m:den>
                      </m:f>
                    </m:oMath>
                  </m:oMathPara>
                </a14:m>
                <a:endParaRPr lang="en-US" dirty="0"/>
              </a:p>
            </p:txBody>
          </p:sp>
        </mc:Choice>
        <mc:Fallback xmlns="">
          <p:sp>
            <p:nvSpPr>
              <p:cNvPr id="16" name="Rectangle 15"/>
              <p:cNvSpPr>
                <a:spLocks noRot="1" noChangeAspect="1" noMove="1" noResize="1" noEditPoints="1" noAdjustHandles="1" noChangeArrowheads="1" noChangeShapeType="1" noTextEdit="1"/>
              </p:cNvSpPr>
              <p:nvPr/>
            </p:nvSpPr>
            <p:spPr>
              <a:xfrm>
                <a:off x="8492173" y="5328569"/>
                <a:ext cx="1061893" cy="369332"/>
              </a:xfrm>
              <a:prstGeom prst="rect">
                <a:avLst/>
              </a:prstGeom>
              <a:blipFill>
                <a:blip r:embed="rId10"/>
                <a:stretch>
                  <a:fillRect t="-114754" r="-45402" b="-177049"/>
                </a:stretch>
              </a:blipFill>
            </p:spPr>
            <p:txBody>
              <a:bodyPr/>
              <a:lstStyle/>
              <a:p>
                <a:r>
                  <a:rPr lang="en-US">
                    <a:noFill/>
                  </a:rPr>
                  <a:t> </a:t>
                </a:r>
              </a:p>
            </p:txBody>
          </p:sp>
        </mc:Fallback>
      </mc:AlternateContent>
    </p:spTree>
    <p:extLst>
      <p:ext uri="{BB962C8B-B14F-4D97-AF65-F5344CB8AC3E}">
        <p14:creationId xmlns:p14="http://schemas.microsoft.com/office/powerpoint/2010/main" val="20168530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EEB138E-CAC8-4B8E-A6CA-852CB4FDFC76}" type="slidenum">
              <a:rPr lang="en-US" smtClean="0"/>
              <a:t>9</a:t>
            </a:fld>
            <a:endParaRPr lang="en-US"/>
          </a:p>
        </p:txBody>
      </p:sp>
      <p:sp>
        <p:nvSpPr>
          <p:cNvPr id="3" name="TextBox 2"/>
          <p:cNvSpPr txBox="1"/>
          <p:nvPr/>
        </p:nvSpPr>
        <p:spPr>
          <a:xfrm>
            <a:off x="188844" y="223028"/>
            <a:ext cx="3268908" cy="369332"/>
          </a:xfrm>
          <a:prstGeom prst="rect">
            <a:avLst/>
          </a:prstGeom>
          <a:noFill/>
        </p:spPr>
        <p:txBody>
          <a:bodyPr wrap="none" rtlCol="0">
            <a:spAutoFit/>
          </a:bodyPr>
          <a:lstStyle/>
          <a:p>
            <a:r>
              <a:rPr lang="en-US" b="1" dirty="0" smtClean="0">
                <a:latin typeface="Times New Roman" panose="02020603050405020304" pitchFamily="18" charset="0"/>
                <a:cs typeface="Times New Roman" panose="02020603050405020304" pitchFamily="18" charset="0"/>
              </a:rPr>
              <a:t>3. AERODYNAMICS MODEL</a:t>
            </a:r>
          </a:p>
        </p:txBody>
      </p:sp>
      <p:cxnSp>
        <p:nvCxnSpPr>
          <p:cNvPr id="4" name="Elbow Connector 3"/>
          <p:cNvCxnSpPr/>
          <p:nvPr/>
        </p:nvCxnSpPr>
        <p:spPr>
          <a:xfrm>
            <a:off x="355600" y="592360"/>
            <a:ext cx="584200" cy="184666"/>
          </a:xfrm>
          <a:prstGeom prst="bentConnector3">
            <a:avLst>
              <a:gd name="adj1" fmla="val 0"/>
            </a:avLst>
          </a:prstGeom>
          <a:ln>
            <a:tailEnd type="triangle"/>
          </a:ln>
        </p:spPr>
        <p:style>
          <a:lnRef idx="2">
            <a:schemeClr val="dk1"/>
          </a:lnRef>
          <a:fillRef idx="0">
            <a:schemeClr val="dk1"/>
          </a:fillRef>
          <a:effectRef idx="1">
            <a:schemeClr val="dk1"/>
          </a:effectRef>
          <a:fontRef idx="minor">
            <a:schemeClr val="tx1"/>
          </a:fontRef>
        </p:style>
      </p:cxnSp>
      <p:sp>
        <p:nvSpPr>
          <p:cNvPr id="5" name="TextBox 4"/>
          <p:cNvSpPr txBox="1"/>
          <p:nvPr/>
        </p:nvSpPr>
        <p:spPr>
          <a:xfrm>
            <a:off x="939800" y="592360"/>
            <a:ext cx="1960793" cy="369332"/>
          </a:xfrm>
          <a:prstGeom prst="rect">
            <a:avLst/>
          </a:prstGeom>
          <a:noFill/>
        </p:spPr>
        <p:txBody>
          <a:bodyPr wrap="none" rtlCol="0">
            <a:spAutoFit/>
          </a:bodyPr>
          <a:lstStyle/>
          <a:p>
            <a:r>
              <a:rPr lang="en-US" dirty="0" smtClean="0"/>
              <a:t>Streamtube models</a:t>
            </a:r>
            <a:endParaRPr lang="en-US" dirty="0"/>
          </a:p>
        </p:txBody>
      </p:sp>
      <p:pic>
        <p:nvPicPr>
          <p:cNvPr id="6" name="Picture 5"/>
          <p:cNvPicPr/>
          <p:nvPr/>
        </p:nvPicPr>
        <p:blipFill>
          <a:blip r:embed="rId3">
            <a:extLst>
              <a:ext uri="{BEBA8EAE-BF5A-486C-A8C5-ECC9F3942E4B}">
                <a14:imgProps xmlns:a14="http://schemas.microsoft.com/office/drawing/2010/main">
                  <a14:imgLayer r:embed="rId4">
                    <a14:imgEffect>
                      <a14:sharpenSoften amount="50000"/>
                    </a14:imgEffect>
                    <a14:imgEffect>
                      <a14:saturation sat="400000"/>
                    </a14:imgEffect>
                    <a14:imgEffect>
                      <a14:brightnessContrast contrast="-40000"/>
                    </a14:imgEffect>
                  </a14:imgLayer>
                </a14:imgProps>
              </a:ext>
            </a:extLst>
          </a:blip>
          <a:stretch>
            <a:fillRect/>
          </a:stretch>
        </p:blipFill>
        <p:spPr>
          <a:xfrm>
            <a:off x="0" y="1146358"/>
            <a:ext cx="5038725" cy="2389505"/>
          </a:xfrm>
          <a:prstGeom prst="rect">
            <a:avLst/>
          </a:prstGeom>
        </p:spPr>
      </p:pic>
      <p:pic>
        <p:nvPicPr>
          <p:cNvPr id="7" name="Picture 6"/>
          <p:cNvPicPr/>
          <p:nvPr/>
        </p:nvPicPr>
        <p:blipFill>
          <a:blip r:embed="rId5">
            <a:extLst>
              <a:ext uri="{BEBA8EAE-BF5A-486C-A8C5-ECC9F3942E4B}">
                <a14:imgProps xmlns:a14="http://schemas.microsoft.com/office/drawing/2010/main">
                  <a14:imgLayer r:embed="rId6">
                    <a14:imgEffect>
                      <a14:sharpenSoften amount="50000"/>
                    </a14:imgEffect>
                    <a14:imgEffect>
                      <a14:saturation sat="400000"/>
                    </a14:imgEffect>
                    <a14:imgEffect>
                      <a14:brightnessContrast contrast="-40000"/>
                    </a14:imgEffect>
                  </a14:imgLayer>
                </a14:imgProps>
              </a:ext>
            </a:extLst>
          </a:blip>
          <a:stretch>
            <a:fillRect/>
          </a:stretch>
        </p:blipFill>
        <p:spPr>
          <a:xfrm>
            <a:off x="6054656" y="777025"/>
            <a:ext cx="5288451" cy="2758837"/>
          </a:xfrm>
          <a:prstGeom prst="rect">
            <a:avLst/>
          </a:prstGeom>
        </p:spPr>
      </p:pic>
      <mc:AlternateContent xmlns:mc="http://schemas.openxmlformats.org/markup-compatibility/2006">
        <mc:Choice xmlns:a14="http://schemas.microsoft.com/office/drawing/2010/main" Requires="a14">
          <p:sp>
            <p:nvSpPr>
              <p:cNvPr id="9" name="TextBox 8"/>
              <p:cNvSpPr txBox="1"/>
              <p:nvPr/>
            </p:nvSpPr>
            <p:spPr>
              <a:xfrm>
                <a:off x="355600" y="4229100"/>
                <a:ext cx="4267200" cy="1477328"/>
              </a:xfrm>
              <a:prstGeom prst="rect">
                <a:avLst/>
              </a:prstGeom>
              <a:noFill/>
            </p:spPr>
            <p:txBody>
              <a:bodyPr wrap="square" rtlCol="0">
                <a:spAutoFit/>
              </a:bodyPr>
              <a:lstStyle/>
              <a:p>
                <a:r>
                  <a:rPr lang="en-US" dirty="0"/>
                  <a:t>R</a:t>
                </a:r>
                <a:r>
                  <a:rPr lang="en-US" dirty="0" smtClean="0"/>
                  <a:t>otor </a:t>
                </a:r>
                <a:r>
                  <a:rPr lang="en-US" dirty="0" smtClean="0"/>
                  <a:t>is </a:t>
                </a:r>
                <a:r>
                  <a:rPr lang="en-US" dirty="0" smtClean="0"/>
                  <a:t>enclosed </a:t>
                </a:r>
                <a:r>
                  <a:rPr lang="en-US" dirty="0"/>
                  <a:t>in a single stream-tube. Wind velocity across the area swept by the rotor is assumed </a:t>
                </a:r>
                <a:r>
                  <a:rPr lang="en-US" dirty="0" smtClean="0"/>
                  <a:t>constant.</a:t>
                </a:r>
                <a:r>
                  <a:rPr lang="en-US" dirty="0"/>
                  <a:t> wind velocity </a:t>
                </a:r>
                <a14:m>
                  <m:oMath xmlns:m="http://schemas.openxmlformats.org/officeDocument/2006/math">
                    <m:r>
                      <a:rPr lang="en-US" i="1">
                        <a:latin typeface="Cambria Math" panose="02040503050406030204" pitchFamily="18" charset="0"/>
                      </a:rPr>
                      <m:t>𝑉</m:t>
                    </m:r>
                  </m:oMath>
                </a14:m>
                <a:r>
                  <a:rPr lang="en-US" dirty="0"/>
                  <a:t> is assume to be constant for all the location of the blade on flight path</a:t>
                </a:r>
              </a:p>
            </p:txBody>
          </p:sp>
        </mc:Choice>
        <mc:Fallback>
          <p:sp>
            <p:nvSpPr>
              <p:cNvPr id="9" name="TextBox 8"/>
              <p:cNvSpPr txBox="1">
                <a:spLocks noRot="1" noChangeAspect="1" noMove="1" noResize="1" noEditPoints="1" noAdjustHandles="1" noChangeArrowheads="1" noChangeShapeType="1" noTextEdit="1"/>
              </p:cNvSpPr>
              <p:nvPr/>
            </p:nvSpPr>
            <p:spPr>
              <a:xfrm>
                <a:off x="355600" y="4229100"/>
                <a:ext cx="4267200" cy="1477328"/>
              </a:xfrm>
              <a:prstGeom prst="rect">
                <a:avLst/>
              </a:prstGeom>
              <a:blipFill>
                <a:blip r:embed="rId7"/>
                <a:stretch>
                  <a:fillRect l="-1143" t="-2479" b="-5785"/>
                </a:stretch>
              </a:blipFill>
            </p:spPr>
            <p:txBody>
              <a:bodyPr/>
              <a:lstStyle/>
              <a:p>
                <a:r>
                  <a:rPr lang="en-US">
                    <a:noFill/>
                  </a:rPr>
                  <a:t> </a:t>
                </a:r>
              </a:p>
            </p:txBody>
          </p:sp>
        </mc:Fallback>
      </mc:AlternateContent>
      <p:sp>
        <p:nvSpPr>
          <p:cNvPr id="11" name="TextBox 10"/>
          <p:cNvSpPr txBox="1"/>
          <p:nvPr/>
        </p:nvSpPr>
        <p:spPr>
          <a:xfrm>
            <a:off x="6146800" y="4165600"/>
            <a:ext cx="4028661" cy="1200329"/>
          </a:xfrm>
          <a:prstGeom prst="rect">
            <a:avLst/>
          </a:prstGeom>
          <a:noFill/>
        </p:spPr>
        <p:txBody>
          <a:bodyPr wrap="square" rtlCol="0">
            <a:spAutoFit/>
          </a:bodyPr>
          <a:lstStyle/>
          <a:p>
            <a:r>
              <a:rPr lang="en-US" smtClean="0"/>
              <a:t>In this approach it is assumed that the induction factor may vary in the direction perpendicular to the wind, but is constant in the direction of the wind.</a:t>
            </a:r>
            <a:endParaRPr lang="en-US" dirty="0"/>
          </a:p>
        </p:txBody>
      </p:sp>
      <p:sp>
        <p:nvSpPr>
          <p:cNvPr id="8" name="Rectangle 7"/>
          <p:cNvSpPr/>
          <p:nvPr/>
        </p:nvSpPr>
        <p:spPr>
          <a:xfrm>
            <a:off x="1373912" y="3720529"/>
            <a:ext cx="1897827" cy="307777"/>
          </a:xfrm>
          <a:prstGeom prst="rect">
            <a:avLst/>
          </a:prstGeom>
        </p:spPr>
        <p:txBody>
          <a:bodyPr wrap="none">
            <a:spAutoFit/>
          </a:bodyPr>
          <a:lstStyle/>
          <a:p>
            <a:r>
              <a:rPr lang="en-US" sz="1400" b="1" dirty="0">
                <a:latin typeface="Times New Roman" panose="02020603050405020304" pitchFamily="18" charset="0"/>
                <a:ea typeface="MS Mincho"/>
              </a:rPr>
              <a:t>Velocities </a:t>
            </a:r>
            <a:r>
              <a:rPr lang="en-US" sz="1400" b="1" dirty="0" smtClean="0">
                <a:latin typeface="Times New Roman" panose="02020603050405020304" pitchFamily="18" charset="0"/>
                <a:ea typeface="MS Mincho"/>
              </a:rPr>
              <a:t>diagram [3] </a:t>
            </a:r>
            <a:endParaRPr lang="en-US" sz="1400" b="1" dirty="0"/>
          </a:p>
        </p:txBody>
      </p:sp>
      <p:sp>
        <p:nvSpPr>
          <p:cNvPr id="10" name="Rectangle 9"/>
          <p:cNvSpPr/>
          <p:nvPr/>
        </p:nvSpPr>
        <p:spPr>
          <a:xfrm>
            <a:off x="7331275" y="3516501"/>
            <a:ext cx="2811924" cy="307777"/>
          </a:xfrm>
          <a:prstGeom prst="rect">
            <a:avLst/>
          </a:prstGeom>
        </p:spPr>
        <p:txBody>
          <a:bodyPr wrap="none">
            <a:spAutoFit/>
          </a:bodyPr>
          <a:lstStyle/>
          <a:p>
            <a:r>
              <a:rPr lang="en-US" sz="1400" b="1" dirty="0">
                <a:solidFill>
                  <a:srgbClr val="000000"/>
                </a:solidFill>
                <a:latin typeface="Times New Roman" panose="02020603050405020304" pitchFamily="18" charset="0"/>
                <a:ea typeface="MS Mincho"/>
                <a:cs typeface="Times New Roman" panose="02020603050405020304" pitchFamily="18" charset="0"/>
              </a:rPr>
              <a:t>Multiple streamtube </a:t>
            </a:r>
            <a:r>
              <a:rPr lang="en-US" sz="1400" b="1" dirty="0" smtClean="0">
                <a:solidFill>
                  <a:srgbClr val="000000"/>
                </a:solidFill>
                <a:latin typeface="Times New Roman" panose="02020603050405020304" pitchFamily="18" charset="0"/>
                <a:ea typeface="MS Mincho"/>
                <a:cs typeface="Times New Roman" panose="02020603050405020304" pitchFamily="18" charset="0"/>
              </a:rPr>
              <a:t>geometry [3] </a:t>
            </a:r>
            <a:endParaRPr lang="en-US" sz="1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266006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12089</TotalTime>
  <Words>3169</Words>
  <Application>Microsoft Office PowerPoint</Application>
  <PresentationFormat>Widescreen</PresentationFormat>
  <Paragraphs>521</Paragraphs>
  <Slides>33</Slides>
  <Notes>14</Notes>
  <HiddenSlides>5</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Cambria Math</vt:lpstr>
      <vt:lpstr>Courier New</vt:lpstr>
      <vt:lpstr>MS Mincho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mai van</dc:creator>
  <cp:lastModifiedBy>mai van</cp:lastModifiedBy>
  <cp:revision>133</cp:revision>
  <dcterms:created xsi:type="dcterms:W3CDTF">2017-12-26T16:17:31Z</dcterms:created>
  <dcterms:modified xsi:type="dcterms:W3CDTF">2018-01-12T10:01:30Z</dcterms:modified>
</cp:coreProperties>
</file>